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5"/>
  </p:notesMasterIdLst>
  <p:sldIdLst>
    <p:sldId id="445" r:id="rId2"/>
    <p:sldId id="395" r:id="rId3"/>
    <p:sldId id="847" r:id="rId4"/>
    <p:sldId id="848" r:id="rId5"/>
    <p:sldId id="699" r:id="rId6"/>
    <p:sldId id="851" r:id="rId7"/>
    <p:sldId id="700" r:id="rId8"/>
    <p:sldId id="799" r:id="rId9"/>
    <p:sldId id="852" r:id="rId10"/>
    <p:sldId id="701" r:id="rId11"/>
    <p:sldId id="702" r:id="rId12"/>
    <p:sldId id="703" r:id="rId13"/>
    <p:sldId id="704" r:id="rId14"/>
    <p:sldId id="800" r:id="rId15"/>
    <p:sldId id="787" r:id="rId16"/>
    <p:sldId id="705" r:id="rId17"/>
    <p:sldId id="801" r:id="rId18"/>
    <p:sldId id="706" r:id="rId19"/>
    <p:sldId id="707" r:id="rId20"/>
    <p:sldId id="708" r:id="rId21"/>
    <p:sldId id="709" r:id="rId22"/>
    <p:sldId id="802" r:id="rId23"/>
    <p:sldId id="803" r:id="rId24"/>
    <p:sldId id="804" r:id="rId25"/>
    <p:sldId id="710" r:id="rId26"/>
    <p:sldId id="711" r:id="rId27"/>
    <p:sldId id="712" r:id="rId28"/>
    <p:sldId id="713" r:id="rId29"/>
    <p:sldId id="714" r:id="rId30"/>
    <p:sldId id="788" r:id="rId31"/>
    <p:sldId id="716" r:id="rId32"/>
    <p:sldId id="718" r:id="rId33"/>
    <p:sldId id="719" r:id="rId34"/>
    <p:sldId id="805" r:id="rId35"/>
    <p:sldId id="721" r:id="rId36"/>
    <p:sldId id="849" r:id="rId37"/>
    <p:sldId id="850" r:id="rId38"/>
    <p:sldId id="722" r:id="rId39"/>
    <p:sldId id="725" r:id="rId40"/>
    <p:sldId id="727" r:id="rId41"/>
    <p:sldId id="726" r:id="rId42"/>
    <p:sldId id="728" r:id="rId43"/>
    <p:sldId id="729" r:id="rId44"/>
    <p:sldId id="730" r:id="rId45"/>
    <p:sldId id="789" r:id="rId46"/>
    <p:sldId id="806" r:id="rId47"/>
    <p:sldId id="807" r:id="rId48"/>
    <p:sldId id="733" r:id="rId49"/>
    <p:sldId id="809" r:id="rId50"/>
    <p:sldId id="808" r:id="rId51"/>
    <p:sldId id="810" r:id="rId52"/>
    <p:sldId id="811" r:id="rId53"/>
    <p:sldId id="736" r:id="rId54"/>
    <p:sldId id="737" r:id="rId55"/>
    <p:sldId id="738" r:id="rId56"/>
    <p:sldId id="739" r:id="rId57"/>
    <p:sldId id="740" r:id="rId58"/>
    <p:sldId id="741" r:id="rId59"/>
    <p:sldId id="742" r:id="rId60"/>
    <p:sldId id="812" r:id="rId61"/>
    <p:sldId id="743" r:id="rId62"/>
    <p:sldId id="853" r:id="rId63"/>
    <p:sldId id="790" r:id="rId64"/>
    <p:sldId id="744" r:id="rId65"/>
    <p:sldId id="745" r:id="rId66"/>
    <p:sldId id="746" r:id="rId67"/>
    <p:sldId id="791" r:id="rId68"/>
    <p:sldId id="749" r:id="rId69"/>
    <p:sldId id="750" r:id="rId70"/>
    <p:sldId id="792" r:id="rId71"/>
    <p:sldId id="752" r:id="rId72"/>
    <p:sldId id="753" r:id="rId73"/>
    <p:sldId id="754" r:id="rId74"/>
    <p:sldId id="793" r:id="rId75"/>
    <p:sldId id="755" r:id="rId76"/>
    <p:sldId id="756" r:id="rId77"/>
    <p:sldId id="757" r:id="rId78"/>
    <p:sldId id="758" r:id="rId79"/>
    <p:sldId id="759" r:id="rId80"/>
    <p:sldId id="794" r:id="rId81"/>
    <p:sldId id="762" r:id="rId82"/>
    <p:sldId id="763" r:id="rId83"/>
    <p:sldId id="764" r:id="rId84"/>
    <p:sldId id="765" r:id="rId85"/>
    <p:sldId id="766" r:id="rId86"/>
    <p:sldId id="795" r:id="rId87"/>
    <p:sldId id="768" r:id="rId88"/>
    <p:sldId id="796" r:id="rId89"/>
    <p:sldId id="769" r:id="rId90"/>
    <p:sldId id="833" r:id="rId91"/>
    <p:sldId id="834" r:id="rId92"/>
    <p:sldId id="835" r:id="rId93"/>
    <p:sldId id="836" r:id="rId94"/>
    <p:sldId id="837" r:id="rId95"/>
    <p:sldId id="770" r:id="rId96"/>
    <p:sldId id="813" r:id="rId97"/>
    <p:sldId id="814" r:id="rId98"/>
    <p:sldId id="815" r:id="rId99"/>
    <p:sldId id="816" r:id="rId100"/>
    <p:sldId id="817" r:id="rId101"/>
    <p:sldId id="818" r:id="rId102"/>
    <p:sldId id="819" r:id="rId103"/>
    <p:sldId id="820" r:id="rId104"/>
    <p:sldId id="821" r:id="rId105"/>
    <p:sldId id="822" r:id="rId106"/>
    <p:sldId id="823" r:id="rId107"/>
    <p:sldId id="824" r:id="rId108"/>
    <p:sldId id="825" r:id="rId109"/>
    <p:sldId id="826" r:id="rId110"/>
    <p:sldId id="827" r:id="rId111"/>
    <p:sldId id="828" r:id="rId112"/>
    <p:sldId id="829" r:id="rId113"/>
    <p:sldId id="830" r:id="rId114"/>
    <p:sldId id="831" r:id="rId115"/>
    <p:sldId id="832" r:id="rId116"/>
    <p:sldId id="797" r:id="rId117"/>
    <p:sldId id="771" r:id="rId118"/>
    <p:sldId id="772" r:id="rId119"/>
    <p:sldId id="773" r:id="rId120"/>
    <p:sldId id="774" r:id="rId121"/>
    <p:sldId id="775" r:id="rId122"/>
    <p:sldId id="776" r:id="rId123"/>
    <p:sldId id="777" r:id="rId124"/>
    <p:sldId id="778" r:id="rId125"/>
    <p:sldId id="779" r:id="rId126"/>
    <p:sldId id="845" r:id="rId127"/>
    <p:sldId id="780" r:id="rId128"/>
    <p:sldId id="781" r:id="rId129"/>
    <p:sldId id="838" r:id="rId130"/>
    <p:sldId id="782" r:id="rId131"/>
    <p:sldId id="783" r:id="rId132"/>
    <p:sldId id="839" r:id="rId133"/>
    <p:sldId id="840" r:id="rId134"/>
    <p:sldId id="841" r:id="rId135"/>
    <p:sldId id="842" r:id="rId136"/>
    <p:sldId id="843" r:id="rId137"/>
    <p:sldId id="844" r:id="rId138"/>
    <p:sldId id="846" r:id="rId139"/>
    <p:sldId id="784" r:id="rId140"/>
    <p:sldId id="785" r:id="rId141"/>
    <p:sldId id="798" r:id="rId142"/>
    <p:sldId id="786" r:id="rId143"/>
    <p:sldId id="590" r:id="rId144"/>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BD8"/>
    <a:srgbClr val="000000"/>
    <a:srgbClr val="FF388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17" autoAdjust="0"/>
    <p:restoredTop sz="94671" autoAdjust="0"/>
  </p:normalViewPr>
  <p:slideViewPr>
    <p:cSldViewPr snapToGrid="0" showGuides="1">
      <p:cViewPr>
        <p:scale>
          <a:sx n="70" d="100"/>
          <a:sy n="70" d="100"/>
        </p:scale>
        <p:origin x="-1296" y="-72"/>
      </p:cViewPr>
      <p:guideLst>
        <p:guide orient="horz" pos="2160"/>
        <p:guide pos="2880"/>
      </p:guideLst>
    </p:cSldViewPr>
  </p:slideViewPr>
  <p:outlineViewPr>
    <p:cViewPr>
      <p:scale>
        <a:sx n="33" d="100"/>
        <a:sy n="33" d="100"/>
      </p:scale>
      <p:origin x="0" y="22140"/>
    </p:cViewPr>
  </p:outlineViewPr>
  <p:notesTextViewPr>
    <p:cViewPr>
      <p:scale>
        <a:sx n="100" d="100"/>
        <a:sy n="100" d="100"/>
      </p:scale>
      <p:origin x="0" y="0"/>
    </p:cViewPr>
  </p:notesTextViewPr>
  <p:sorterViewPr>
    <p:cViewPr>
      <p:scale>
        <a:sx n="66" d="100"/>
        <a:sy n="66" d="100"/>
      </p:scale>
      <p:origin x="0" y="9780"/>
    </p:cViewPr>
  </p:sorterViewPr>
  <p:gridSpacing cx="38405" cy="384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DAA0ABBF-AC47-41DE-A95D-6184A976DE38}" type="datetimeFigureOut">
              <a:rPr lang="en-US" smtClean="0"/>
              <a:pPr/>
              <a:t>4/30/2015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F4859117-A06A-4DD6-900B-66B64C869744}" type="slidenum">
              <a:rPr lang="en-US" smtClean="0"/>
              <a:pPr/>
              <a:t>‹#›</a:t>
            </a:fld>
            <a:endParaRPr lang="en-US"/>
          </a:p>
        </p:txBody>
      </p:sp>
    </p:spTree>
    <p:extLst>
      <p:ext uri="{BB962C8B-B14F-4D97-AF65-F5344CB8AC3E}">
        <p14:creationId xmlns:p14="http://schemas.microsoft.com/office/powerpoint/2010/main" val="2949494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Gray units can be optionally omitted without</a:t>
            </a:r>
            <a:r>
              <a:rPr lang="en-US" baseline="0" dirty="0" smtClean="0"/>
              <a:t> causing later gaps</a:t>
            </a:r>
            <a:endParaRPr lang="en-US" dirty="0"/>
          </a:p>
        </p:txBody>
      </p:sp>
      <p:sp>
        <p:nvSpPr>
          <p:cNvPr id="4" name="Slide Number Placeholder 3"/>
          <p:cNvSpPr>
            <a:spLocks noGrp="1"/>
          </p:cNvSpPr>
          <p:nvPr>
            <p:ph type="sldNum" sz="quarter" idx="10"/>
          </p:nvPr>
        </p:nvSpPr>
        <p:spPr/>
        <p:txBody>
          <a:bodyPr/>
          <a:lstStyle/>
          <a:p>
            <a:fld id="{F4859117-A06A-4DD6-900B-66B64C869744}"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BE0103-1A5B-4233-AC41-A926E2CF052E}"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9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85372" indent="-302066" eaLnBrk="0" hangingPunct="0">
              <a:defRPr>
                <a:solidFill>
                  <a:schemeClr val="tx1"/>
                </a:solidFill>
                <a:latin typeface="Arial" charset="0"/>
                <a:cs typeface="Arial" charset="0"/>
              </a:defRPr>
            </a:lvl2pPr>
            <a:lvl3pPr marL="1208265" indent="-241653" eaLnBrk="0" hangingPunct="0">
              <a:defRPr>
                <a:solidFill>
                  <a:schemeClr val="tx1"/>
                </a:solidFill>
                <a:latin typeface="Arial" charset="0"/>
                <a:cs typeface="Arial" charset="0"/>
              </a:defRPr>
            </a:lvl3pPr>
            <a:lvl4pPr marL="1691571" indent="-241653" eaLnBrk="0" hangingPunct="0">
              <a:defRPr>
                <a:solidFill>
                  <a:schemeClr val="tx1"/>
                </a:solidFill>
                <a:latin typeface="Arial" charset="0"/>
                <a:cs typeface="Arial" charset="0"/>
              </a:defRPr>
            </a:lvl4pPr>
            <a:lvl5pPr marL="2174878" indent="-241653" eaLnBrk="0" hangingPunct="0">
              <a:defRPr>
                <a:solidFill>
                  <a:schemeClr val="tx1"/>
                </a:solidFill>
                <a:latin typeface="Arial" charset="0"/>
                <a:cs typeface="Arial" charset="0"/>
              </a:defRPr>
            </a:lvl5pPr>
            <a:lvl6pPr marL="2658184" indent="-241653" eaLnBrk="0" fontAlgn="base" hangingPunct="0">
              <a:spcBef>
                <a:spcPct val="0"/>
              </a:spcBef>
              <a:spcAft>
                <a:spcPct val="0"/>
              </a:spcAft>
              <a:defRPr>
                <a:solidFill>
                  <a:schemeClr val="tx1"/>
                </a:solidFill>
                <a:latin typeface="Arial" charset="0"/>
                <a:cs typeface="Arial" charset="0"/>
              </a:defRPr>
            </a:lvl6pPr>
            <a:lvl7pPr marL="3141490" indent="-241653" eaLnBrk="0" fontAlgn="base" hangingPunct="0">
              <a:spcBef>
                <a:spcPct val="0"/>
              </a:spcBef>
              <a:spcAft>
                <a:spcPct val="0"/>
              </a:spcAft>
              <a:defRPr>
                <a:solidFill>
                  <a:schemeClr val="tx1"/>
                </a:solidFill>
                <a:latin typeface="Arial" charset="0"/>
                <a:cs typeface="Arial" charset="0"/>
              </a:defRPr>
            </a:lvl7pPr>
            <a:lvl8pPr marL="3624796" indent="-241653" eaLnBrk="0" fontAlgn="base" hangingPunct="0">
              <a:spcBef>
                <a:spcPct val="0"/>
              </a:spcBef>
              <a:spcAft>
                <a:spcPct val="0"/>
              </a:spcAft>
              <a:defRPr>
                <a:solidFill>
                  <a:schemeClr val="tx1"/>
                </a:solidFill>
                <a:latin typeface="Arial" charset="0"/>
                <a:cs typeface="Arial" charset="0"/>
              </a:defRPr>
            </a:lvl8pPr>
            <a:lvl9pPr marL="4108102" indent="-241653" eaLnBrk="0" fontAlgn="base" hangingPunct="0">
              <a:spcBef>
                <a:spcPct val="0"/>
              </a:spcBef>
              <a:spcAft>
                <a:spcPct val="0"/>
              </a:spcAft>
              <a:defRPr>
                <a:solidFill>
                  <a:schemeClr val="tx1"/>
                </a:solidFill>
                <a:latin typeface="Arial" charset="0"/>
                <a:cs typeface="Arial" charset="0"/>
              </a:defRPr>
            </a:lvl9pPr>
          </a:lstStyle>
          <a:p>
            <a:pPr eaLnBrk="1" hangingPunct="1"/>
            <a:fld id="{BDA84CBA-2F52-4C50-9421-BC46907B2BE9}" type="slidenum">
              <a:rPr lang="en-US" smtClean="0"/>
              <a:pPr eaLnBrk="1" hangingPunct="1"/>
              <a:t>22</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r>
              <a:rPr lang="en-US" dirty="0" smtClean="0"/>
              <a:t>Sergio Alvarez </a:t>
            </a:r>
            <a:r>
              <a:rPr lang="en-US" dirty="0" err="1" smtClean="0"/>
              <a:t>Leiva</a:t>
            </a:r>
            <a:r>
              <a:rPr lang="en-US" dirty="0" smtClean="0"/>
              <a:t> &lt;saleiva@vizzuality.com&gt; </a:t>
            </a:r>
          </a:p>
          <a:p>
            <a:r>
              <a:rPr lang="en-US" dirty="0" smtClean="0"/>
              <a:t>11:50 AM (17 minutes ago)</a:t>
            </a:r>
            <a:endParaRPr lang="en-US" dirty="0" smtClean="0">
              <a:effectLst/>
            </a:endParaRPr>
          </a:p>
          <a:p>
            <a:r>
              <a:rPr lang="en-US" dirty="0" smtClean="0"/>
              <a:t>to me, Javier </a:t>
            </a:r>
          </a:p>
          <a:p>
            <a:r>
              <a:rPr lang="en-US" dirty="0" smtClean="0">
                <a:effectLst/>
              </a:rPr>
              <a:t>Hi David,</a:t>
            </a:r>
          </a:p>
          <a:p>
            <a:r>
              <a:rPr lang="en-US" dirty="0" smtClean="0">
                <a:effectLst/>
              </a:rPr>
              <a:t/>
            </a:r>
            <a:br>
              <a:rPr lang="en-US" dirty="0" smtClean="0">
                <a:effectLst/>
              </a:rPr>
            </a:br>
            <a:endParaRPr lang="en-US" dirty="0" smtClean="0">
              <a:effectLst/>
            </a:endParaRPr>
          </a:p>
          <a:p>
            <a:r>
              <a:rPr lang="en-US" dirty="0" smtClean="0">
                <a:effectLst/>
              </a:rPr>
              <a:t>Glad you like it!</a:t>
            </a:r>
          </a:p>
          <a:p>
            <a:r>
              <a:rPr lang="en-US" dirty="0" smtClean="0">
                <a:effectLst/>
              </a:rPr>
              <a:t>Yeah no problem, although the credit goes also to Google and </a:t>
            </a:r>
            <a:r>
              <a:rPr lang="en-US" dirty="0" err="1" smtClean="0">
                <a:effectLst/>
              </a:rPr>
              <a:t>Hyperakt</a:t>
            </a:r>
            <a:r>
              <a:rPr lang="en-US" dirty="0" smtClean="0">
                <a:effectLst/>
              </a:rPr>
              <a:t> :)</a:t>
            </a:r>
          </a:p>
          <a:p>
            <a:r>
              <a:rPr lang="en-US" dirty="0" smtClean="0">
                <a:effectLst/>
              </a:rPr>
              <a:t/>
            </a:r>
            <a:br>
              <a:rPr lang="en-US" dirty="0" smtClean="0">
                <a:effectLst/>
              </a:rPr>
            </a:br>
            <a:endParaRPr lang="en-US" dirty="0" smtClean="0">
              <a:effectLst/>
            </a:endParaRPr>
          </a:p>
          <a:p>
            <a:r>
              <a:rPr lang="en-US" dirty="0" smtClean="0">
                <a:effectLst/>
              </a:rPr>
              <a:t>Cheers,</a:t>
            </a:r>
          </a:p>
          <a:p>
            <a:r>
              <a:rPr lang="en-US" dirty="0" smtClean="0">
                <a:effectLst/>
              </a:rPr>
              <a:t>S.</a:t>
            </a:r>
          </a:p>
          <a:p>
            <a:r>
              <a:rPr lang="en-US" dirty="0" smtClean="0">
                <a:effectLst/>
              </a:rPr>
              <a:t/>
            </a:r>
            <a:br>
              <a:rPr lang="en-US" dirty="0" smtClean="0">
                <a:effectLst/>
              </a:rPr>
            </a:br>
            <a:r>
              <a:rPr lang="en-US" dirty="0" smtClean="0">
                <a:effectLst/>
              </a:rPr>
              <a:t>On Feb 25, 2013, at 11:26 AM, David </a:t>
            </a:r>
            <a:r>
              <a:rPr lang="en-US" dirty="0" err="1" smtClean="0">
                <a:effectLst/>
              </a:rPr>
              <a:t>Wetherall</a:t>
            </a:r>
            <a:r>
              <a:rPr lang="en-US" dirty="0" smtClean="0">
                <a:effectLst/>
              </a:rPr>
              <a:t> wrote:</a:t>
            </a:r>
          </a:p>
          <a:p>
            <a:pPr rtl="0"/>
            <a:r>
              <a:rPr lang="en-US" dirty="0" smtClean="0">
                <a:effectLst/>
              </a:rPr>
              <a:t/>
            </a:r>
            <a:br>
              <a:rPr lang="en-US" dirty="0" smtClean="0">
                <a:effectLst/>
              </a:rPr>
            </a:br>
            <a:r>
              <a:rPr lang="en-US" dirty="0" smtClean="0">
                <a:effectLst/>
              </a:rPr>
              <a:t>Hello,</a:t>
            </a:r>
            <a:br>
              <a:rPr lang="en-US" dirty="0" smtClean="0">
                <a:effectLst/>
              </a:rPr>
            </a:br>
            <a:r>
              <a:rPr lang="en-US" dirty="0" smtClean="0">
                <a:effectLst/>
              </a:rPr>
              <a:t/>
            </a:r>
            <a:br>
              <a:rPr lang="en-US" dirty="0" smtClean="0">
                <a:effectLst/>
              </a:rPr>
            </a:br>
            <a:r>
              <a:rPr lang="en-US" dirty="0" smtClean="0">
                <a:effectLst/>
              </a:rPr>
              <a:t>I'd like your permission to use the "Evolution of the Web" image from your site, with attribution credit to you, as part of the slides and videos I am preparing for my MOOC networking course, "Introduction to Computer Networks", which is now offered via </a:t>
            </a:r>
            <a:r>
              <a:rPr lang="en-US" dirty="0" err="1" smtClean="0">
                <a:effectLst/>
              </a:rPr>
              <a:t>Coursera</a:t>
            </a:r>
            <a:r>
              <a:rPr lang="en-US" dirty="0" smtClean="0">
                <a:effectLst/>
              </a:rPr>
              <a:t>. This course is used to teach computer networking to students online and in universities.</a:t>
            </a:r>
            <a:br>
              <a:rPr lang="en-US" dirty="0" smtClean="0">
                <a:effectLst/>
              </a:rPr>
            </a:br>
            <a:r>
              <a:rPr lang="en-US" dirty="0" smtClean="0">
                <a:effectLst/>
              </a:rPr>
              <a:t/>
            </a:r>
            <a:br>
              <a:rPr lang="en-US" dirty="0" smtClean="0">
                <a:effectLst/>
              </a:rPr>
            </a:br>
            <a:endParaRPr lang="en-US" dirty="0" smtClean="0">
              <a:effectLst/>
            </a:endParaRPr>
          </a:p>
          <a:p>
            <a:pPr rtl="0"/>
            <a:r>
              <a:rPr lang="en-US" dirty="0" smtClean="0">
                <a:effectLst/>
              </a:rPr>
              <a:t>Is that OK?</a:t>
            </a:r>
            <a:br>
              <a:rPr lang="en-US" dirty="0" smtClean="0">
                <a:effectLst/>
              </a:rPr>
            </a:br>
            <a:r>
              <a:rPr lang="en-US" dirty="0" smtClean="0">
                <a:effectLst/>
              </a:rPr>
              <a:t/>
            </a:r>
            <a:br>
              <a:rPr lang="en-US" dirty="0" smtClean="0">
                <a:effectLst/>
              </a:rPr>
            </a:br>
            <a:endParaRPr lang="en-US" dirty="0" smtClean="0">
              <a:effectLst/>
            </a:endParaRPr>
          </a:p>
          <a:p>
            <a:pPr rtl="0"/>
            <a:r>
              <a:rPr lang="en-US" dirty="0" smtClean="0">
                <a:effectLst/>
              </a:rPr>
              <a:t>Thanks,</a:t>
            </a:r>
            <a:br>
              <a:rPr lang="en-US" dirty="0" smtClean="0">
                <a:effectLst/>
              </a:rPr>
            </a:br>
            <a:r>
              <a:rPr lang="en-US" dirty="0" smtClean="0">
                <a:effectLst/>
              </a:rPr>
              <a:t/>
            </a:r>
            <a:br>
              <a:rPr lang="en-US" dirty="0" smtClean="0">
                <a:effectLst/>
              </a:rPr>
            </a:br>
            <a:endParaRPr lang="en-US" dirty="0" smtClean="0">
              <a:effectLst/>
            </a:endParaRPr>
          </a:p>
          <a:p>
            <a:pPr rtl="0"/>
            <a:r>
              <a:rPr lang="en-US" dirty="0" smtClean="0">
                <a:effectLst/>
              </a:rPr>
              <a:t>David</a:t>
            </a:r>
          </a:p>
          <a:p>
            <a:endParaRPr lang="en-US" dirty="0"/>
          </a:p>
        </p:txBody>
      </p:sp>
      <p:sp>
        <p:nvSpPr>
          <p:cNvPr id="4" name="Slide Number Placeholder 3"/>
          <p:cNvSpPr>
            <a:spLocks noGrp="1"/>
          </p:cNvSpPr>
          <p:nvPr>
            <p:ph type="sldNum" sz="quarter" idx="10"/>
          </p:nvPr>
        </p:nvSpPr>
        <p:spPr/>
        <p:txBody>
          <a:bodyPr/>
          <a:lstStyle/>
          <a:p>
            <a:fld id="{565C2125-8E98-4A82-B6E0-5E01E26E3B83}" type="slidenum">
              <a:rPr lang="en-US" smtClean="0"/>
              <a:t>36</a:t>
            </a:fld>
            <a:endParaRPr lang="en-US"/>
          </a:p>
        </p:txBody>
      </p:sp>
    </p:spTree>
    <p:extLst>
      <p:ext uri="{BB962C8B-B14F-4D97-AF65-F5344CB8AC3E}">
        <p14:creationId xmlns:p14="http://schemas.microsoft.com/office/powerpoint/2010/main" val="425582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r>
              <a:rPr lang="en-US" dirty="0" smtClean="0"/>
              <a:t>Sergio Alvarez </a:t>
            </a:r>
            <a:r>
              <a:rPr lang="en-US" dirty="0" err="1" smtClean="0"/>
              <a:t>Leiva</a:t>
            </a:r>
            <a:r>
              <a:rPr lang="en-US" dirty="0" smtClean="0"/>
              <a:t> &lt;saleiva@vizzuality.com&gt; </a:t>
            </a:r>
          </a:p>
          <a:p>
            <a:r>
              <a:rPr lang="en-US" dirty="0" smtClean="0"/>
              <a:t>11:50 AM (17 minutes ago)</a:t>
            </a:r>
            <a:endParaRPr lang="en-US" dirty="0" smtClean="0">
              <a:effectLst/>
            </a:endParaRPr>
          </a:p>
          <a:p>
            <a:r>
              <a:rPr lang="en-US" dirty="0" smtClean="0"/>
              <a:t>to me, Javier </a:t>
            </a:r>
          </a:p>
          <a:p>
            <a:r>
              <a:rPr lang="en-US" dirty="0" smtClean="0">
                <a:effectLst/>
              </a:rPr>
              <a:t>Hi David,</a:t>
            </a:r>
          </a:p>
          <a:p>
            <a:r>
              <a:rPr lang="en-US" dirty="0" smtClean="0">
                <a:effectLst/>
              </a:rPr>
              <a:t/>
            </a:r>
            <a:br>
              <a:rPr lang="en-US" dirty="0" smtClean="0">
                <a:effectLst/>
              </a:rPr>
            </a:br>
            <a:endParaRPr lang="en-US" dirty="0" smtClean="0">
              <a:effectLst/>
            </a:endParaRPr>
          </a:p>
          <a:p>
            <a:r>
              <a:rPr lang="en-US" dirty="0" smtClean="0">
                <a:effectLst/>
              </a:rPr>
              <a:t>Glad you like it!</a:t>
            </a:r>
          </a:p>
          <a:p>
            <a:r>
              <a:rPr lang="en-US" dirty="0" smtClean="0">
                <a:effectLst/>
              </a:rPr>
              <a:t>Yeah no problem, although the credit goes also to Google and </a:t>
            </a:r>
            <a:r>
              <a:rPr lang="en-US" dirty="0" err="1" smtClean="0">
                <a:effectLst/>
              </a:rPr>
              <a:t>Hyperakt</a:t>
            </a:r>
            <a:r>
              <a:rPr lang="en-US" dirty="0" smtClean="0">
                <a:effectLst/>
              </a:rPr>
              <a:t> :)</a:t>
            </a:r>
          </a:p>
          <a:p>
            <a:r>
              <a:rPr lang="en-US" dirty="0" smtClean="0">
                <a:effectLst/>
              </a:rPr>
              <a:t/>
            </a:r>
            <a:br>
              <a:rPr lang="en-US" dirty="0" smtClean="0">
                <a:effectLst/>
              </a:rPr>
            </a:br>
            <a:endParaRPr lang="en-US" dirty="0" smtClean="0">
              <a:effectLst/>
            </a:endParaRPr>
          </a:p>
          <a:p>
            <a:r>
              <a:rPr lang="en-US" dirty="0" smtClean="0">
                <a:effectLst/>
              </a:rPr>
              <a:t>Cheers,</a:t>
            </a:r>
          </a:p>
          <a:p>
            <a:r>
              <a:rPr lang="en-US" dirty="0" smtClean="0">
                <a:effectLst/>
              </a:rPr>
              <a:t>S.</a:t>
            </a:r>
          </a:p>
          <a:p>
            <a:r>
              <a:rPr lang="en-US" dirty="0" smtClean="0">
                <a:effectLst/>
              </a:rPr>
              <a:t/>
            </a:r>
            <a:br>
              <a:rPr lang="en-US" dirty="0" smtClean="0">
                <a:effectLst/>
              </a:rPr>
            </a:br>
            <a:r>
              <a:rPr lang="en-US" dirty="0" smtClean="0">
                <a:effectLst/>
              </a:rPr>
              <a:t>On Feb 25, 2013, at 11:26 AM, David </a:t>
            </a:r>
            <a:r>
              <a:rPr lang="en-US" dirty="0" err="1" smtClean="0">
                <a:effectLst/>
              </a:rPr>
              <a:t>Wetherall</a:t>
            </a:r>
            <a:r>
              <a:rPr lang="en-US" dirty="0" smtClean="0">
                <a:effectLst/>
              </a:rPr>
              <a:t> wrote:</a:t>
            </a:r>
          </a:p>
          <a:p>
            <a:pPr rtl="0"/>
            <a:r>
              <a:rPr lang="en-US" dirty="0" smtClean="0">
                <a:effectLst/>
              </a:rPr>
              <a:t/>
            </a:r>
            <a:br>
              <a:rPr lang="en-US" dirty="0" smtClean="0">
                <a:effectLst/>
              </a:rPr>
            </a:br>
            <a:r>
              <a:rPr lang="en-US" dirty="0" smtClean="0">
                <a:effectLst/>
              </a:rPr>
              <a:t>Hello,</a:t>
            </a:r>
            <a:br>
              <a:rPr lang="en-US" dirty="0" smtClean="0">
                <a:effectLst/>
              </a:rPr>
            </a:br>
            <a:r>
              <a:rPr lang="en-US" dirty="0" smtClean="0">
                <a:effectLst/>
              </a:rPr>
              <a:t/>
            </a:r>
            <a:br>
              <a:rPr lang="en-US" dirty="0" smtClean="0">
                <a:effectLst/>
              </a:rPr>
            </a:br>
            <a:r>
              <a:rPr lang="en-US" dirty="0" smtClean="0">
                <a:effectLst/>
              </a:rPr>
              <a:t>I'd like your permission to use the "Evolution of the Web" image from your site, with attribution credit to you, as part of the slides and videos I am preparing for my MOOC networking course, "Introduction to Computer Networks", which is now offered via </a:t>
            </a:r>
            <a:r>
              <a:rPr lang="en-US" dirty="0" err="1" smtClean="0">
                <a:effectLst/>
              </a:rPr>
              <a:t>Coursera</a:t>
            </a:r>
            <a:r>
              <a:rPr lang="en-US" dirty="0" smtClean="0">
                <a:effectLst/>
              </a:rPr>
              <a:t>. This course is used to teach computer networking to students online and in universities.</a:t>
            </a:r>
            <a:br>
              <a:rPr lang="en-US" dirty="0" smtClean="0">
                <a:effectLst/>
              </a:rPr>
            </a:br>
            <a:r>
              <a:rPr lang="en-US" dirty="0" smtClean="0">
                <a:effectLst/>
              </a:rPr>
              <a:t/>
            </a:r>
            <a:br>
              <a:rPr lang="en-US" dirty="0" smtClean="0">
                <a:effectLst/>
              </a:rPr>
            </a:br>
            <a:endParaRPr lang="en-US" dirty="0" smtClean="0">
              <a:effectLst/>
            </a:endParaRPr>
          </a:p>
          <a:p>
            <a:pPr rtl="0"/>
            <a:r>
              <a:rPr lang="en-US" dirty="0" smtClean="0">
                <a:effectLst/>
              </a:rPr>
              <a:t>Is that OK?</a:t>
            </a:r>
            <a:br>
              <a:rPr lang="en-US" dirty="0" smtClean="0">
                <a:effectLst/>
              </a:rPr>
            </a:br>
            <a:r>
              <a:rPr lang="en-US" dirty="0" smtClean="0">
                <a:effectLst/>
              </a:rPr>
              <a:t/>
            </a:r>
            <a:br>
              <a:rPr lang="en-US" dirty="0" smtClean="0">
                <a:effectLst/>
              </a:rPr>
            </a:br>
            <a:endParaRPr lang="en-US" dirty="0" smtClean="0">
              <a:effectLst/>
            </a:endParaRPr>
          </a:p>
          <a:p>
            <a:pPr rtl="0"/>
            <a:r>
              <a:rPr lang="en-US" dirty="0" smtClean="0">
                <a:effectLst/>
              </a:rPr>
              <a:t>Thanks,</a:t>
            </a:r>
            <a:br>
              <a:rPr lang="en-US" dirty="0" smtClean="0">
                <a:effectLst/>
              </a:rPr>
            </a:br>
            <a:r>
              <a:rPr lang="en-US" dirty="0" smtClean="0">
                <a:effectLst/>
              </a:rPr>
              <a:t/>
            </a:r>
            <a:br>
              <a:rPr lang="en-US" dirty="0" smtClean="0">
                <a:effectLst/>
              </a:rPr>
            </a:br>
            <a:endParaRPr lang="en-US" dirty="0" smtClean="0">
              <a:effectLst/>
            </a:endParaRPr>
          </a:p>
          <a:p>
            <a:pPr rtl="0"/>
            <a:r>
              <a:rPr lang="en-US" dirty="0" smtClean="0">
                <a:effectLst/>
              </a:rPr>
              <a:t>David</a:t>
            </a:r>
          </a:p>
          <a:p>
            <a:endParaRPr lang="en-US" dirty="0"/>
          </a:p>
        </p:txBody>
      </p:sp>
      <p:sp>
        <p:nvSpPr>
          <p:cNvPr id="4" name="Slide Number Placeholder 3"/>
          <p:cNvSpPr>
            <a:spLocks noGrp="1"/>
          </p:cNvSpPr>
          <p:nvPr>
            <p:ph type="sldNum" sz="quarter" idx="10"/>
          </p:nvPr>
        </p:nvSpPr>
        <p:spPr/>
        <p:txBody>
          <a:bodyPr/>
          <a:lstStyle/>
          <a:p>
            <a:fld id="{565C2125-8E98-4A82-B6E0-5E01E26E3B83}" type="slidenum">
              <a:rPr lang="en-US" smtClean="0"/>
              <a:t>37</a:t>
            </a:fld>
            <a:endParaRPr lang="en-US"/>
          </a:p>
        </p:txBody>
      </p:sp>
    </p:spTree>
    <p:extLst>
      <p:ext uri="{BB962C8B-B14F-4D97-AF65-F5344CB8AC3E}">
        <p14:creationId xmlns:p14="http://schemas.microsoft.com/office/powerpoint/2010/main" val="2269920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example of streaming</a:t>
            </a:r>
            <a:r>
              <a:rPr lang="en-US" baseline="0" dirty="0" smtClean="0"/>
              <a:t> live media is watching the French Open tennis tournament. </a:t>
            </a:r>
          </a:p>
          <a:p>
            <a:endParaRPr lang="en-US" baseline="0" dirty="0" smtClean="0"/>
          </a:p>
          <a:p>
            <a:r>
              <a:rPr lang="en-US" dirty="0" smtClean="0"/>
              <a:t>IP multicast</a:t>
            </a:r>
            <a:r>
              <a:rPr lang="en-US" baseline="0" dirty="0" smtClean="0"/>
              <a:t> is usually not available across the Internet. It is most likely to be available in a single providers network, such as a closed IPTV cable network.</a:t>
            </a:r>
            <a:endParaRPr lang="en-US" dirty="0"/>
          </a:p>
        </p:txBody>
      </p:sp>
      <p:sp>
        <p:nvSpPr>
          <p:cNvPr id="4" name="Slide Number Placeholder 3"/>
          <p:cNvSpPr>
            <a:spLocks noGrp="1"/>
          </p:cNvSpPr>
          <p:nvPr>
            <p:ph type="sldNum" sz="quarter" idx="10"/>
          </p:nvPr>
        </p:nvSpPr>
        <p:spPr/>
        <p:txBody>
          <a:bodyPr/>
          <a:lstStyle/>
          <a:p>
            <a:fld id="{F4859117-A06A-4DD6-900B-66B64C869744}" type="slidenum">
              <a:rPr lang="en-US" smtClean="0"/>
              <a:pPr/>
              <a:t>88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example of streaming</a:t>
            </a:r>
            <a:r>
              <a:rPr lang="en-US" baseline="0" dirty="0" smtClean="0"/>
              <a:t> live media is watching the French Open tennis tournament. </a:t>
            </a:r>
          </a:p>
          <a:p>
            <a:endParaRPr lang="en-US" baseline="0" dirty="0" smtClean="0"/>
          </a:p>
          <a:p>
            <a:r>
              <a:rPr lang="en-US" dirty="0" smtClean="0"/>
              <a:t>IP multicast</a:t>
            </a:r>
            <a:r>
              <a:rPr lang="en-US" baseline="0" dirty="0" smtClean="0"/>
              <a:t> is usually not available across the Internet. It is most likely to be available in a single providers network, such as a closed IPTV cable network.</a:t>
            </a:r>
            <a:endParaRPr lang="en-US" dirty="0"/>
          </a:p>
        </p:txBody>
      </p:sp>
      <p:sp>
        <p:nvSpPr>
          <p:cNvPr id="4" name="Slide Number Placeholder 3"/>
          <p:cNvSpPr>
            <a:spLocks noGrp="1"/>
          </p:cNvSpPr>
          <p:nvPr>
            <p:ph type="sldNum" sz="quarter" idx="10"/>
          </p:nvPr>
        </p:nvSpPr>
        <p:spPr/>
        <p:txBody>
          <a:bodyPr/>
          <a:lstStyle/>
          <a:p>
            <a:fld id="{F4859117-A06A-4DD6-900B-66B64C869744}" type="slidenum">
              <a:rPr lang="en-US" smtClean="0"/>
              <a:pPr/>
              <a:t>93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example of streaming</a:t>
            </a:r>
            <a:r>
              <a:rPr lang="en-US" baseline="0" dirty="0" smtClean="0"/>
              <a:t> live media is watching the French Open tennis tournament. </a:t>
            </a:r>
          </a:p>
          <a:p>
            <a:endParaRPr lang="en-US" baseline="0" dirty="0" smtClean="0"/>
          </a:p>
          <a:p>
            <a:r>
              <a:rPr lang="en-US" dirty="0" smtClean="0"/>
              <a:t>IP multicast</a:t>
            </a:r>
            <a:r>
              <a:rPr lang="en-US" baseline="0" dirty="0" smtClean="0"/>
              <a:t> is usually not available across the Internet. It is most likely to be available in a single providers network, such as a closed IPTV cable network.</a:t>
            </a:r>
            <a:endParaRPr lang="en-US" dirty="0"/>
          </a:p>
        </p:txBody>
      </p:sp>
      <p:sp>
        <p:nvSpPr>
          <p:cNvPr id="4" name="Slide Number Placeholder 3"/>
          <p:cNvSpPr>
            <a:spLocks noGrp="1"/>
          </p:cNvSpPr>
          <p:nvPr>
            <p:ph type="sldNum" sz="quarter" idx="10"/>
          </p:nvPr>
        </p:nvSpPr>
        <p:spPr/>
        <p:txBody>
          <a:bodyPr/>
          <a:lstStyle/>
          <a:p>
            <a:fld id="{F4859117-A06A-4DD6-900B-66B64C869744}" type="slidenum">
              <a:rPr lang="en-US" smtClean="0"/>
              <a:pPr/>
              <a:t>113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Arial" pitchFamily="34" charset="0"/>
                <a:cs typeface="Arial"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Arial" pitchFamily="34" charset="0"/>
                <a:cs typeface="Arial"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5"/>
          <p:cNvSpPr>
            <a:spLocks noGrp="1" noChangeArrowheads="1"/>
          </p:cNvSpPr>
          <p:nvPr>
            <p:ph type="ftr" sz="quarter" idx="10"/>
          </p:nvPr>
        </p:nvSpPr>
        <p:spPr>
          <a:xfrm>
            <a:off x="304800" y="6572250"/>
            <a:ext cx="8610600" cy="276225"/>
          </a:xfrm>
        </p:spPr>
        <p:txBody>
          <a:bodyPr/>
          <a:lstStyle>
            <a:lvl1pPr algn="ctr">
              <a:defRPr sz="800" i="1">
                <a:latin typeface="Arial" pitchFamily="34" charset="0"/>
                <a:cs typeface="Arial" pitchFamily="34" charset="0"/>
              </a:defRPr>
            </a:lvl1pPr>
          </a:lstStyle>
          <a:p>
            <a:pPr>
              <a:defRPr/>
            </a:pPr>
            <a:r>
              <a:rPr lang="en-US" smtClean="0"/>
              <a:t>CN5E by Tanenbaum &amp; Wetherall, © Pearson Education-Prentice Hall and D. Wetherall, 2011</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143000"/>
            <a:ext cx="8229600" cy="4867275"/>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sz="800"/>
            </a:lvl1pPr>
          </a:lstStyle>
          <a:p>
            <a:pPr>
              <a:defRPr/>
            </a:pPr>
            <a:r>
              <a:rPr lang="en-US" smtClean="0"/>
              <a:t>CN5E by Tanenbaum &amp; Wetherall, © Pearson Education-Prentice Hall and D. Wetherall, 2011</a:t>
            </a:r>
            <a:endParaRPr lang="en-US" dirty="0"/>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75E3A62E-607D-4C70-8AA8-4E7424A8B6C4}"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pPr>
              <a:defRPr/>
            </a:pPr>
            <a:r>
              <a:rPr lang="en-US" smtClean="0"/>
              <a:t>CN5E by Tanenbaum &amp; Wetherall, © Pearson Education-Prentice Hall and D. Wetherall, 2011</a:t>
            </a:r>
            <a:endParaRPr lang="en-US" i="0" dirty="0"/>
          </a:p>
        </p:txBody>
      </p:sp>
      <p:sp>
        <p:nvSpPr>
          <p:cNvPr id="5" name="Content Placeholder 2"/>
          <p:cNvSpPr>
            <a:spLocks noGrp="1"/>
          </p:cNvSpPr>
          <p:nvPr>
            <p:ph idx="1"/>
          </p:nvPr>
        </p:nvSpPr>
        <p:spPr>
          <a:xfrm>
            <a:off x="457200" y="1143000"/>
            <a:ext cx="4114800" cy="4867275"/>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pPr>
              <a:defRPr/>
            </a:pPr>
            <a:r>
              <a:rPr lang="en-US" smtClean="0"/>
              <a:t>CN5E by Tanenbaum &amp; Wetherall, © Pearson Education-Prentice Hall and D. Wetherall, 2011</a:t>
            </a:r>
            <a:endParaRPr lang="en-US" i="0" dirty="0"/>
          </a:p>
        </p:txBody>
      </p:sp>
      <p:sp>
        <p:nvSpPr>
          <p:cNvPr id="4" name="Content Placeholder 2"/>
          <p:cNvSpPr>
            <a:spLocks noGrp="1"/>
          </p:cNvSpPr>
          <p:nvPr>
            <p:ph idx="1"/>
          </p:nvPr>
        </p:nvSpPr>
        <p:spPr>
          <a:xfrm>
            <a:off x="457200" y="1143001"/>
            <a:ext cx="8229600" cy="1123950"/>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1"/>
          </p:nvPr>
        </p:nvSpPr>
        <p:spPr>
          <a:xfrm>
            <a:off x="457200" y="2266950"/>
            <a:ext cx="4114800" cy="3743325"/>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sz="800"/>
            </a:lvl1pPr>
          </a:lstStyle>
          <a:p>
            <a:pPr>
              <a:defRPr/>
            </a:pPr>
            <a:r>
              <a:rPr lang="en-US" smtClean="0"/>
              <a:t>CN5E by Tanenbaum &amp; Wetherall, © Pearson Education-Prentice Hall and D. Wetherall, 2011</a:t>
            </a:r>
            <a:endParaRPr lang="en-US" i="0" dirty="0"/>
          </a:p>
        </p:txBody>
      </p:sp>
      <p:sp>
        <p:nvSpPr>
          <p:cNvPr id="4" name="Content Placeholder 2"/>
          <p:cNvSpPr>
            <a:spLocks noGrp="1"/>
          </p:cNvSpPr>
          <p:nvPr>
            <p:ph idx="1"/>
          </p:nvPr>
        </p:nvSpPr>
        <p:spPr>
          <a:xfrm>
            <a:off x="1381124" y="1990725"/>
            <a:ext cx="7315201" cy="4019550"/>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sz="800"/>
            </a:lvl1pPr>
          </a:lstStyle>
          <a:p>
            <a:pPr>
              <a:defRPr/>
            </a:pPr>
            <a:r>
              <a:rPr lang="en-US" smtClean="0"/>
              <a:t>CN5E by Tanenbaum &amp; Wetherall, © Pearson Education-Prentice Hall and D. Wetherall, 2011</a:t>
            </a:r>
            <a:endParaRPr lang="en-US" i="0" dirty="0"/>
          </a:p>
        </p:txBody>
      </p:sp>
      <p:sp>
        <p:nvSpPr>
          <p:cNvPr id="4" name="Content Placeholder 2"/>
          <p:cNvSpPr>
            <a:spLocks noGrp="1"/>
          </p:cNvSpPr>
          <p:nvPr>
            <p:ph idx="1"/>
          </p:nvPr>
        </p:nvSpPr>
        <p:spPr>
          <a:xfrm>
            <a:off x="914399" y="1610713"/>
            <a:ext cx="7790214" cy="4600081"/>
          </a:xfrm>
        </p:spPr>
        <p:txBody>
          <a:bodyPr/>
          <a:lstStyle>
            <a:lvl1pP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r>
              <a:rPr lang="en-US" smtClean="0"/>
              <a:t>Computer Networks</a:t>
            </a:r>
            <a:endParaRPr lang="en-US" dirty="0"/>
          </a:p>
        </p:txBody>
      </p:sp>
      <p:sp>
        <p:nvSpPr>
          <p:cNvPr id="5" name="Slide Number Placeholder 4"/>
          <p:cNvSpPr>
            <a:spLocks noGrp="1"/>
          </p:cNvSpPr>
          <p:nvPr>
            <p:ph type="sldNum" sz="quarter" idx="12"/>
          </p:nvPr>
        </p:nvSpPr>
        <p:spPr>
          <a:xfrm>
            <a:off x="6629400" y="6375400"/>
            <a:ext cx="2133600" cy="365125"/>
          </a:xfrm>
          <a:prstGeom prst="rect">
            <a:avLst/>
          </a:prstGeom>
        </p:spPr>
        <p:txBody>
          <a:bodyPr/>
          <a:lstStyle/>
          <a:p>
            <a:fld id="{E7CA9478-788D-42C7-BC35-88005760C6DD}" type="slidenum">
              <a:rPr lang="en-US" smtClean="0"/>
              <a:t>‹#›</a:t>
            </a:fld>
            <a:endParaRPr lang="en-US"/>
          </a:p>
        </p:txBody>
      </p:sp>
    </p:spTree>
    <p:extLst>
      <p:ext uri="{BB962C8B-B14F-4D97-AF65-F5344CB8AC3E}">
        <p14:creationId xmlns:p14="http://schemas.microsoft.com/office/powerpoint/2010/main" val="1824080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0"/>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1381124" y="1590675"/>
            <a:ext cx="7315201" cy="4591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101" name="Rectangle 5"/>
          <p:cNvSpPr>
            <a:spLocks noGrp="1" noChangeArrowheads="1"/>
          </p:cNvSpPr>
          <p:nvPr>
            <p:ph type="ftr" sz="quarter" idx="3"/>
          </p:nvPr>
        </p:nvSpPr>
        <p:spPr bwMode="auto">
          <a:xfrm>
            <a:off x="0" y="6553200"/>
            <a:ext cx="9144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fontAlgn="auto" hangingPunct="1">
              <a:spcBef>
                <a:spcPts val="0"/>
              </a:spcBef>
              <a:spcAft>
                <a:spcPts val="0"/>
              </a:spcAft>
              <a:defRPr sz="800" i="1">
                <a:latin typeface="Arial" pitchFamily="34" charset="0"/>
                <a:cs typeface="Arial" pitchFamily="34" charset="0"/>
              </a:defRPr>
            </a:lvl1pPr>
          </a:lstStyle>
          <a:p>
            <a:pPr>
              <a:defRPr/>
            </a:pPr>
            <a:r>
              <a:rPr lang="en-US" smtClean="0"/>
              <a:t>CN5E by Tanenbaum &amp; Wetherall, © Pearson Education-Prentice Hall and D. Wetherall, 2011</a:t>
            </a:r>
            <a:endParaRPr lang="en-US" i="0" dirty="0"/>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80" r:id="rId3"/>
    <p:sldLayoutId id="2147483681" r:id="rId4"/>
    <p:sldLayoutId id="2147483678" r:id="rId5"/>
    <p:sldLayoutId id="2147483679" r:id="rId6"/>
    <p:sldLayoutId id="2147483682" r:id="rId7"/>
  </p:sldLayoutIdLst>
  <p:hf sldNum="0" hdr="0" dt="0"/>
  <p:txStyles>
    <p:titleStyle>
      <a:lvl1pPr algn="ctr" rtl="0" eaLnBrk="0" fontAlgn="base" hangingPunct="0">
        <a:spcBef>
          <a:spcPct val="0"/>
        </a:spcBef>
        <a:spcAft>
          <a:spcPct val="0"/>
        </a:spcAft>
        <a:defRPr sz="3600">
          <a:solidFill>
            <a:srgbClr val="FF0000"/>
          </a:solidFill>
          <a:latin typeface="Arial" pitchFamily="34" charset="0"/>
          <a:ea typeface="+mj-ea"/>
          <a:cs typeface="Arial" pitchFamily="34" charset="0"/>
        </a:defRPr>
      </a:lvl1pPr>
      <a:lvl2pPr algn="ctr" rtl="0" eaLnBrk="0" fontAlgn="base" hangingPunct="0">
        <a:spcBef>
          <a:spcPct val="0"/>
        </a:spcBef>
        <a:spcAft>
          <a:spcPct val="0"/>
        </a:spcAft>
        <a:defRPr sz="3600">
          <a:solidFill>
            <a:srgbClr val="FF0000"/>
          </a:solidFill>
          <a:latin typeface="Arial" charset="0"/>
          <a:cs typeface="Arial" charset="0"/>
        </a:defRPr>
      </a:lvl2pPr>
      <a:lvl3pPr algn="ctr" rtl="0" eaLnBrk="0" fontAlgn="base" hangingPunct="0">
        <a:spcBef>
          <a:spcPct val="0"/>
        </a:spcBef>
        <a:spcAft>
          <a:spcPct val="0"/>
        </a:spcAft>
        <a:defRPr sz="3600">
          <a:solidFill>
            <a:srgbClr val="FF0000"/>
          </a:solidFill>
          <a:latin typeface="Arial" charset="0"/>
          <a:cs typeface="Arial" charset="0"/>
        </a:defRPr>
      </a:lvl3pPr>
      <a:lvl4pPr algn="ctr" rtl="0" eaLnBrk="0" fontAlgn="base" hangingPunct="0">
        <a:spcBef>
          <a:spcPct val="0"/>
        </a:spcBef>
        <a:spcAft>
          <a:spcPct val="0"/>
        </a:spcAft>
        <a:defRPr sz="3600">
          <a:solidFill>
            <a:srgbClr val="FF0000"/>
          </a:solidFill>
          <a:latin typeface="Arial" charset="0"/>
          <a:cs typeface="Arial" charset="0"/>
        </a:defRPr>
      </a:lvl4pPr>
      <a:lvl5pPr algn="ctr" rtl="0" eaLnBrk="0" fontAlgn="base" hangingPunct="0">
        <a:spcBef>
          <a:spcPct val="0"/>
        </a:spcBef>
        <a:spcAft>
          <a:spcPct val="0"/>
        </a:spcAft>
        <a:defRPr sz="3600">
          <a:solidFill>
            <a:srgbClr val="FF0000"/>
          </a:solidFill>
          <a:latin typeface="Arial" charset="0"/>
          <a:cs typeface="Arial" charset="0"/>
        </a:defRPr>
      </a:lvl5pPr>
      <a:lvl6pPr marL="457200" algn="ctr" rtl="0" eaLnBrk="1" fontAlgn="base" hangingPunct="1">
        <a:spcBef>
          <a:spcPct val="0"/>
        </a:spcBef>
        <a:spcAft>
          <a:spcPct val="0"/>
        </a:spcAft>
        <a:defRPr sz="4400">
          <a:solidFill>
            <a:srgbClr val="FF0000"/>
          </a:solidFill>
          <a:latin typeface="Times New Roman" pitchFamily="18" charset="0"/>
        </a:defRPr>
      </a:lvl6pPr>
      <a:lvl7pPr marL="914400" algn="ctr" rtl="0" eaLnBrk="1" fontAlgn="base" hangingPunct="1">
        <a:spcBef>
          <a:spcPct val="0"/>
        </a:spcBef>
        <a:spcAft>
          <a:spcPct val="0"/>
        </a:spcAft>
        <a:defRPr sz="4400">
          <a:solidFill>
            <a:srgbClr val="FF0000"/>
          </a:solidFill>
          <a:latin typeface="Times New Roman" pitchFamily="18" charset="0"/>
        </a:defRPr>
      </a:lvl7pPr>
      <a:lvl8pPr marL="1371600" algn="ctr" rtl="0" eaLnBrk="1" fontAlgn="base" hangingPunct="1">
        <a:spcBef>
          <a:spcPct val="0"/>
        </a:spcBef>
        <a:spcAft>
          <a:spcPct val="0"/>
        </a:spcAft>
        <a:defRPr sz="4400">
          <a:solidFill>
            <a:srgbClr val="FF0000"/>
          </a:solidFill>
          <a:latin typeface="Times New Roman" pitchFamily="18" charset="0"/>
        </a:defRPr>
      </a:lvl8pPr>
      <a:lvl9pPr marL="1828800" algn="ctr" rtl="0" eaLnBrk="1" fontAlgn="base" hangingPunct="1">
        <a:spcBef>
          <a:spcPct val="0"/>
        </a:spcBef>
        <a:spcAft>
          <a:spcPct val="0"/>
        </a:spcAft>
        <a:defRPr sz="4400">
          <a:solidFill>
            <a:srgbClr val="FF0000"/>
          </a:solidFill>
          <a:latin typeface="Times New Roman" pitchFamily="18" charset="0"/>
        </a:defRPr>
      </a:lvl9pPr>
    </p:titleStyle>
    <p:bodyStyle>
      <a:lvl1pPr marL="0" indent="0" algn="l" rtl="0" eaLnBrk="0" fontAlgn="base" hangingPunct="0">
        <a:spcBef>
          <a:spcPts val="1800"/>
        </a:spcBef>
        <a:spcAft>
          <a:spcPct val="0"/>
        </a:spcAft>
        <a:buClr>
          <a:srgbClr val="0000FF"/>
        </a:buClr>
        <a:buFont typeface="Arial" pitchFamily="34" charset="0"/>
        <a:buNone/>
        <a:defRPr sz="2400">
          <a:solidFill>
            <a:schemeClr val="tx1"/>
          </a:solidFill>
          <a:latin typeface="Arial" pitchFamily="34" charset="0"/>
          <a:ea typeface="+mn-ea"/>
          <a:cs typeface="Arial" pitchFamily="34" charset="0"/>
        </a:defRPr>
      </a:lvl1pPr>
      <a:lvl2pPr marL="457200" indent="-457200" algn="l" rtl="0" eaLnBrk="0" fontAlgn="base" hangingPunct="0">
        <a:spcBef>
          <a:spcPts val="600"/>
        </a:spcBef>
        <a:spcAft>
          <a:spcPct val="0"/>
        </a:spcAft>
        <a:buClr>
          <a:srgbClr val="0000FF"/>
        </a:buClr>
        <a:buFont typeface="Arial" pitchFamily="34" charset="0"/>
        <a:buChar char="•"/>
        <a:defRPr sz="2400">
          <a:solidFill>
            <a:schemeClr val="tx1"/>
          </a:solidFill>
          <a:latin typeface="Arial" pitchFamily="34" charset="0"/>
          <a:cs typeface="Arial" pitchFamily="34" charset="0"/>
        </a:defRPr>
      </a:lvl2pPr>
      <a:lvl3pPr marL="800100" indent="-342900" algn="l" rtl="0" eaLnBrk="0" fontAlgn="base" hangingPunct="0">
        <a:spcBef>
          <a:spcPct val="20000"/>
        </a:spcBef>
        <a:spcAft>
          <a:spcPct val="0"/>
        </a:spcAft>
        <a:buClr>
          <a:srgbClr val="0000FF"/>
        </a:buClr>
        <a:buFont typeface="Arial" pitchFamily="34" charset="0"/>
        <a:buChar char="−"/>
        <a:defRPr sz="2000">
          <a:solidFill>
            <a:schemeClr val="tx1"/>
          </a:solidFill>
          <a:latin typeface="Arial" pitchFamily="34" charset="0"/>
          <a:cs typeface="Arial" pitchFamily="34" charset="0"/>
        </a:defRPr>
      </a:lvl3pPr>
      <a:lvl4pPr marL="1028700" indent="-228600" algn="l" rtl="0" eaLnBrk="0" fontAlgn="base" hangingPunct="0">
        <a:spcBef>
          <a:spcPct val="20000"/>
        </a:spcBef>
        <a:spcAft>
          <a:spcPct val="0"/>
        </a:spcAft>
        <a:buClr>
          <a:srgbClr val="0000FF"/>
        </a:buClr>
        <a:buFont typeface="Arial" pitchFamily="34" charset="0"/>
        <a:buChar char="»"/>
        <a:defRPr sz="1800">
          <a:solidFill>
            <a:schemeClr val="tx1"/>
          </a:solidFill>
          <a:latin typeface="Arial" pitchFamily="34" charset="0"/>
          <a:cs typeface="Arial" pitchFamily="34" charset="0"/>
        </a:defRPr>
      </a:lvl4pPr>
      <a:lvl5pPr marL="1257300" indent="-228600" algn="l" rtl="0" eaLnBrk="0" fontAlgn="base" hangingPunct="0">
        <a:spcBef>
          <a:spcPct val="20000"/>
        </a:spcBef>
        <a:spcAft>
          <a:spcPct val="0"/>
        </a:spcAft>
        <a:buClr>
          <a:srgbClr val="0000FF"/>
        </a:buClr>
        <a:buFont typeface="Wingdings" pitchFamily="2" charset="2"/>
        <a:buChar char="§"/>
        <a:defRPr sz="1600">
          <a:solidFill>
            <a:schemeClr val="tx1"/>
          </a:solidFill>
          <a:latin typeface="Arial" pitchFamily="34" charset="0"/>
          <a:cs typeface="Arial" pitchFamily="34" charset="0"/>
        </a:defRPr>
      </a:lvl5pPr>
      <a:lvl6pPr marL="2667000" indent="-381000" algn="l" rtl="0" eaLnBrk="1" fontAlgn="base" hangingPunct="1">
        <a:spcBef>
          <a:spcPct val="20000"/>
        </a:spcBef>
        <a:spcAft>
          <a:spcPct val="0"/>
        </a:spcAft>
        <a:buClr>
          <a:schemeClr val="accent2"/>
        </a:buClr>
        <a:buChar char="»"/>
        <a:defRPr sz="2000">
          <a:solidFill>
            <a:schemeClr val="tx1"/>
          </a:solidFill>
          <a:latin typeface="+mn-lt"/>
        </a:defRPr>
      </a:lvl6pPr>
      <a:lvl7pPr marL="3124200" indent="-381000" algn="l" rtl="0" eaLnBrk="1" fontAlgn="base" hangingPunct="1">
        <a:spcBef>
          <a:spcPct val="20000"/>
        </a:spcBef>
        <a:spcAft>
          <a:spcPct val="0"/>
        </a:spcAft>
        <a:buClr>
          <a:schemeClr val="accent2"/>
        </a:buClr>
        <a:buChar char="»"/>
        <a:defRPr sz="2000">
          <a:solidFill>
            <a:schemeClr val="tx1"/>
          </a:solidFill>
          <a:latin typeface="+mn-lt"/>
        </a:defRPr>
      </a:lvl7pPr>
      <a:lvl8pPr marL="3581400" indent="-381000" algn="l" rtl="0" eaLnBrk="1" fontAlgn="base" hangingPunct="1">
        <a:spcBef>
          <a:spcPct val="20000"/>
        </a:spcBef>
        <a:spcAft>
          <a:spcPct val="0"/>
        </a:spcAft>
        <a:buClr>
          <a:schemeClr val="accent2"/>
        </a:buClr>
        <a:buChar char="»"/>
        <a:defRPr sz="2000">
          <a:solidFill>
            <a:schemeClr val="tx1"/>
          </a:solidFill>
          <a:latin typeface="+mn-lt"/>
        </a:defRPr>
      </a:lvl8pPr>
      <a:lvl9pPr marL="4038600" indent="-381000" algn="l" rtl="0" eaLnBrk="1" fontAlgn="base" hangingPunct="1">
        <a:spcBef>
          <a:spcPct val="20000"/>
        </a:spcBef>
        <a:spcAft>
          <a:spcPct val="0"/>
        </a:spcAft>
        <a:buClr>
          <a:schemeClr val="accent2"/>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www.youtube.com/watch?v=UxI46nl9pkc&amp;feature=relmfu" TargetMode="External"/><Relationship Id="rId2" Type="http://schemas.openxmlformats.org/officeDocument/2006/relationships/hyperlink" Target="http://vimeo.com/30642376"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http://www.root-servers.org/"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youtube.com/watch?v=anwy2MPT5R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messagelabs.com/intelligence.aspx" TargetMode="External"/><Relationship Id="rId2" Type="http://schemas.openxmlformats.org/officeDocument/2006/relationships/hyperlink" Target="http://www.spamhaus.org/"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www.evolutionoftheweb.com/"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0" y="676275"/>
            <a:ext cx="9144000" cy="1143000"/>
          </a:xfrm>
        </p:spPr>
        <p:txBody>
          <a:bodyPr/>
          <a:lstStyle/>
          <a:p>
            <a:r>
              <a:rPr lang="en-US" dirty="0" smtClean="0"/>
              <a:t>Application Layer</a:t>
            </a:r>
            <a:br>
              <a:rPr lang="en-US" dirty="0" smtClean="0"/>
            </a:br>
            <a:r>
              <a:rPr lang="en-US" sz="2400" dirty="0" smtClean="0">
                <a:solidFill>
                  <a:schemeClr val="bg1">
                    <a:lumMod val="50000"/>
                  </a:schemeClr>
                </a:solidFill>
              </a:rPr>
              <a:t>Chapter 7</a:t>
            </a:r>
            <a:endParaRPr lang="en-US" dirty="0" smtClean="0"/>
          </a:p>
        </p:txBody>
      </p:sp>
      <p:sp>
        <p:nvSpPr>
          <p:cNvPr id="9" name="Footer Placeholder 8"/>
          <p:cNvSpPr>
            <a:spLocks noGrp="1"/>
          </p:cNvSpPr>
          <p:nvPr>
            <p:ph type="ftr" sz="quarter" idx="10"/>
          </p:nvPr>
        </p:nvSpPr>
        <p:spPr/>
        <p:txBody>
          <a:bodyPr/>
          <a:lstStyle/>
          <a:p>
            <a:pPr>
              <a:defRPr/>
            </a:pPr>
            <a:r>
              <a:rPr lang="en-US" dirty="0" smtClean="0"/>
              <a:t>CN5E by Tanenbaum &amp; Wetherall, © Pearson Education-Prentice Hall and D. Wetherall, 2011</a:t>
            </a:r>
            <a:endParaRPr lang="en-US" dirty="0"/>
          </a:p>
        </p:txBody>
      </p:sp>
      <p:sp>
        <p:nvSpPr>
          <p:cNvPr id="4099" name="Subtitle 2"/>
          <p:cNvSpPr>
            <a:spLocks noGrp="1"/>
          </p:cNvSpPr>
          <p:nvPr>
            <p:ph idx="1"/>
          </p:nvPr>
        </p:nvSpPr>
        <p:spPr>
          <a:xfrm>
            <a:off x="1257299" y="1990725"/>
            <a:ext cx="6686551" cy="4019550"/>
          </a:xfrm>
        </p:spPr>
        <p:txBody>
          <a:bodyPr/>
          <a:lstStyle/>
          <a:p>
            <a:pPr lvl="1"/>
            <a:r>
              <a:rPr lang="en-US" dirty="0" smtClean="0"/>
              <a:t>DNS – Domain Name System</a:t>
            </a:r>
          </a:p>
          <a:p>
            <a:pPr lvl="1"/>
            <a:r>
              <a:rPr lang="en-US" dirty="0" smtClean="0">
                <a:solidFill>
                  <a:schemeClr val="bg1">
                    <a:lumMod val="50000"/>
                  </a:schemeClr>
                </a:solidFill>
              </a:rPr>
              <a:t>Electronic Mail</a:t>
            </a:r>
          </a:p>
          <a:p>
            <a:pPr lvl="1"/>
            <a:r>
              <a:rPr lang="en-US" dirty="0" smtClean="0"/>
              <a:t>The Web</a:t>
            </a:r>
          </a:p>
          <a:p>
            <a:pPr lvl="1"/>
            <a:r>
              <a:rPr lang="en-US" dirty="0" smtClean="0"/>
              <a:t>Streaming Audio and Video</a:t>
            </a:r>
          </a:p>
          <a:p>
            <a:pPr lvl="1"/>
            <a:r>
              <a:rPr lang="en-US" dirty="0" smtClean="0"/>
              <a:t>Content Delivery</a:t>
            </a:r>
          </a:p>
        </p:txBody>
      </p:sp>
      <p:sp>
        <p:nvSpPr>
          <p:cNvPr id="5" name="TextBox 4"/>
          <p:cNvSpPr txBox="1"/>
          <p:nvPr/>
        </p:nvSpPr>
        <p:spPr>
          <a:xfrm>
            <a:off x="3615231" y="6162675"/>
            <a:ext cx="1913537" cy="307777"/>
          </a:xfrm>
          <a:prstGeom prst="rect">
            <a:avLst/>
          </a:prstGeom>
          <a:noFill/>
        </p:spPr>
        <p:txBody>
          <a:bodyPr wrap="none" rtlCol="0">
            <a:spAutoFit/>
          </a:bodyPr>
          <a:lstStyle/>
          <a:p>
            <a:pPr algn="ctr"/>
            <a:r>
              <a:rPr lang="en-US" sz="1400" dirty="0"/>
              <a:t>R</a:t>
            </a:r>
            <a:r>
              <a:rPr lang="en-US" sz="1400" dirty="0" smtClean="0"/>
              <a:t>evised: August 2011</a:t>
            </a:r>
            <a:endParaRPr lang="en-US" sz="1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mtClean="0"/>
              <a:t>The DNS Name Space (2)</a:t>
            </a:r>
          </a:p>
        </p:txBody>
      </p:sp>
      <p:sp>
        <p:nvSpPr>
          <p:cNvPr id="9219" name="Rectangle 3"/>
          <p:cNvSpPr>
            <a:spLocks noGrp="1" noChangeArrowheads="1"/>
          </p:cNvSpPr>
          <p:nvPr>
            <p:ph idx="1"/>
          </p:nvPr>
        </p:nvSpPr>
        <p:spPr>
          <a:xfrm>
            <a:off x="457200" y="1573161"/>
            <a:ext cx="3505200" cy="4437114"/>
          </a:xfrm>
        </p:spPr>
        <p:txBody>
          <a:bodyPr/>
          <a:lstStyle/>
          <a:p>
            <a:r>
              <a:rPr lang="en-US" dirty="0" smtClean="0"/>
              <a:t>Generic top-level domains are controlled by ICANN who appoints registrars to run them</a:t>
            </a:r>
          </a:p>
        </p:txBody>
      </p:sp>
      <p:pic>
        <p:nvPicPr>
          <p:cNvPr id="9220" name="Picture 2"/>
          <p:cNvPicPr>
            <a:picLocks noChangeAspect="1" noChangeArrowheads="1"/>
          </p:cNvPicPr>
          <p:nvPr/>
        </p:nvPicPr>
        <p:blipFill>
          <a:blip r:embed="rId2" cstate="print"/>
          <a:srcRect/>
          <a:stretch>
            <a:fillRect/>
          </a:stretch>
        </p:blipFill>
        <p:spPr bwMode="auto">
          <a:xfrm>
            <a:off x="4001926" y="1260116"/>
            <a:ext cx="4400550" cy="4765675"/>
          </a:xfrm>
          <a:prstGeom prst="rect">
            <a:avLst/>
          </a:prstGeom>
          <a:noFill/>
          <a:ln w="9525">
            <a:noFill/>
            <a:miter lim="800000"/>
            <a:headEnd/>
            <a:tailEnd/>
          </a:ln>
        </p:spPr>
      </p:pic>
      <p:sp>
        <p:nvSpPr>
          <p:cNvPr id="8" name="TextBox 7"/>
          <p:cNvSpPr txBox="1"/>
          <p:nvPr/>
        </p:nvSpPr>
        <p:spPr>
          <a:xfrm>
            <a:off x="656731" y="5397910"/>
            <a:ext cx="2916183" cy="369332"/>
          </a:xfrm>
          <a:prstGeom prst="rect">
            <a:avLst/>
          </a:prstGeom>
          <a:noFill/>
        </p:spPr>
        <p:txBody>
          <a:bodyPr wrap="none" rtlCol="0">
            <a:spAutoFit/>
          </a:bodyPr>
          <a:lstStyle/>
          <a:p>
            <a:r>
              <a:rPr lang="en-US" dirty="0" smtClean="0">
                <a:solidFill>
                  <a:srgbClr val="FF2BD8"/>
                </a:solidFill>
              </a:rPr>
              <a:t>This one was controversial</a:t>
            </a:r>
            <a:endParaRPr lang="en-US" i="1" dirty="0" smtClean="0">
              <a:solidFill>
                <a:srgbClr val="FF2BD8"/>
              </a:solidFill>
            </a:endParaRPr>
          </a:p>
        </p:txBody>
      </p:sp>
      <p:cxnSp>
        <p:nvCxnSpPr>
          <p:cNvPr id="9" name="Straight Arrow Connector 8"/>
          <p:cNvCxnSpPr/>
          <p:nvPr/>
        </p:nvCxnSpPr>
        <p:spPr bwMode="auto">
          <a:xfrm>
            <a:off x="3572914" y="5631736"/>
            <a:ext cx="409152" cy="169296"/>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12" name="Footer Placeholder 11"/>
          <p:cNvSpPr>
            <a:spLocks noGrp="1"/>
          </p:cNvSpPr>
          <p:nvPr>
            <p:ph type="ftr" sz="quarter" idx="10"/>
          </p:nvPr>
        </p:nvSpPr>
        <p:spPr/>
        <p:txBody>
          <a:bodyPr/>
          <a:lstStyle/>
          <a:p>
            <a:pPr>
              <a:defRPr/>
            </a:pPr>
            <a:r>
              <a:rPr lang="en-US" smtClean="0"/>
              <a:t>CN5E by Tanenbaum &amp; Wetherall, © Pearson Education-Prentice Hall and D. Wetherall, 2011</a:t>
            </a:r>
            <a:endParaRPr lang="en-US" i="0"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smtClean="0"/>
              <a:t>Digital Video (2)</a:t>
            </a:r>
            <a:endParaRPr lang="en-US" dirty="0" smtClean="0"/>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67587" name="Rectangle 3"/>
          <p:cNvSpPr>
            <a:spLocks noGrp="1" noChangeArrowheads="1"/>
          </p:cNvSpPr>
          <p:nvPr>
            <p:ph idx="1"/>
          </p:nvPr>
        </p:nvSpPr>
        <p:spPr/>
        <p:txBody>
          <a:bodyPr/>
          <a:lstStyle/>
          <a:p>
            <a:r>
              <a:rPr lang="en-US" dirty="0" smtClean="0"/>
              <a:t>JPEG lossy compression sequence for one image:</a:t>
            </a:r>
          </a:p>
        </p:txBody>
      </p:sp>
      <p:pic>
        <p:nvPicPr>
          <p:cNvPr id="67588" name="Picture 2"/>
          <p:cNvPicPr>
            <a:picLocks noChangeAspect="1" noChangeArrowheads="1"/>
          </p:cNvPicPr>
          <p:nvPr/>
        </p:nvPicPr>
        <p:blipFill>
          <a:blip r:embed="rId2" cstate="print"/>
          <a:srcRect/>
          <a:stretch>
            <a:fillRect/>
          </a:stretch>
        </p:blipFill>
        <p:spPr bwMode="auto">
          <a:xfrm>
            <a:off x="246063" y="2833688"/>
            <a:ext cx="8734425" cy="1119187"/>
          </a:xfrm>
          <a:prstGeom prst="rect">
            <a:avLst/>
          </a:prstGeom>
          <a:noFill/>
          <a:ln w="9525">
            <a:noFill/>
            <a:miter lim="800000"/>
            <a:headEnd/>
            <a:tailEnd/>
          </a:ln>
        </p:spPr>
      </p:pic>
      <p:sp>
        <p:nvSpPr>
          <p:cNvPr id="9" name="TextBox 8"/>
          <p:cNvSpPr txBox="1"/>
          <p:nvPr/>
        </p:nvSpPr>
        <p:spPr>
          <a:xfrm>
            <a:off x="898405" y="3941341"/>
            <a:ext cx="1046010" cy="369332"/>
          </a:xfrm>
          <a:prstGeom prst="rect">
            <a:avLst/>
          </a:prstGeom>
          <a:noFill/>
        </p:spPr>
        <p:txBody>
          <a:bodyPr wrap="square" rtlCol="0">
            <a:spAutoFit/>
          </a:bodyPr>
          <a:lstStyle/>
          <a:p>
            <a:pPr algn="ctr"/>
            <a:r>
              <a:rPr lang="en-US" dirty="0" smtClean="0">
                <a:solidFill>
                  <a:srgbClr val="FF2BD8"/>
                </a:solidFill>
              </a:rPr>
              <a:t>Step 1</a:t>
            </a:r>
            <a:endParaRPr lang="en-US" dirty="0">
              <a:solidFill>
                <a:srgbClr val="FF2BD8"/>
              </a:solidFill>
            </a:endParaRPr>
          </a:p>
        </p:txBody>
      </p:sp>
      <p:sp>
        <p:nvSpPr>
          <p:cNvPr id="10" name="TextBox 9"/>
          <p:cNvSpPr txBox="1"/>
          <p:nvPr/>
        </p:nvSpPr>
        <p:spPr>
          <a:xfrm>
            <a:off x="2122825" y="3946601"/>
            <a:ext cx="1046010" cy="369332"/>
          </a:xfrm>
          <a:prstGeom prst="rect">
            <a:avLst/>
          </a:prstGeom>
          <a:noFill/>
        </p:spPr>
        <p:txBody>
          <a:bodyPr wrap="square" rtlCol="0">
            <a:spAutoFit/>
          </a:bodyPr>
          <a:lstStyle/>
          <a:p>
            <a:pPr algn="ctr"/>
            <a:r>
              <a:rPr lang="en-US" dirty="0" smtClean="0">
                <a:solidFill>
                  <a:srgbClr val="FF2BD8"/>
                </a:solidFill>
              </a:rPr>
              <a:t>Step 2</a:t>
            </a:r>
            <a:endParaRPr lang="en-US" dirty="0">
              <a:solidFill>
                <a:srgbClr val="FF2BD8"/>
              </a:solidFill>
            </a:endParaRPr>
          </a:p>
        </p:txBody>
      </p:sp>
      <p:sp>
        <p:nvSpPr>
          <p:cNvPr id="11" name="TextBox 10"/>
          <p:cNvSpPr txBox="1"/>
          <p:nvPr/>
        </p:nvSpPr>
        <p:spPr>
          <a:xfrm>
            <a:off x="3389322" y="3941346"/>
            <a:ext cx="1046010" cy="369332"/>
          </a:xfrm>
          <a:prstGeom prst="rect">
            <a:avLst/>
          </a:prstGeom>
          <a:noFill/>
        </p:spPr>
        <p:txBody>
          <a:bodyPr wrap="square" rtlCol="0">
            <a:spAutoFit/>
          </a:bodyPr>
          <a:lstStyle/>
          <a:p>
            <a:pPr algn="ctr"/>
            <a:r>
              <a:rPr lang="en-US" dirty="0" smtClean="0">
                <a:solidFill>
                  <a:srgbClr val="FF2BD8"/>
                </a:solidFill>
              </a:rPr>
              <a:t>Step 3</a:t>
            </a:r>
            <a:endParaRPr lang="en-US" dirty="0">
              <a:solidFill>
                <a:srgbClr val="FF2BD8"/>
              </a:solidFill>
            </a:endParaRPr>
          </a:p>
        </p:txBody>
      </p:sp>
      <p:sp>
        <p:nvSpPr>
          <p:cNvPr id="12" name="TextBox 11"/>
          <p:cNvSpPr txBox="1"/>
          <p:nvPr/>
        </p:nvSpPr>
        <p:spPr>
          <a:xfrm>
            <a:off x="6074713" y="3957111"/>
            <a:ext cx="1046010" cy="369332"/>
          </a:xfrm>
          <a:prstGeom prst="rect">
            <a:avLst/>
          </a:prstGeom>
          <a:noFill/>
        </p:spPr>
        <p:txBody>
          <a:bodyPr wrap="square" rtlCol="0">
            <a:spAutoFit/>
          </a:bodyPr>
          <a:lstStyle/>
          <a:p>
            <a:pPr algn="ctr"/>
            <a:r>
              <a:rPr lang="en-US" dirty="0" smtClean="0">
                <a:solidFill>
                  <a:srgbClr val="FF2BD8"/>
                </a:solidFill>
              </a:rPr>
              <a:t>Step 5</a:t>
            </a:r>
            <a:endParaRPr lang="en-US" dirty="0">
              <a:solidFill>
                <a:srgbClr val="FF2BD8"/>
              </a:solidFill>
            </a:endParaRPr>
          </a:p>
        </p:txBody>
      </p:sp>
    </p:spTree>
    <p:extLst>
      <p:ext uri="{BB962C8B-B14F-4D97-AF65-F5344CB8AC3E}">
        <p14:creationId xmlns:p14="http://schemas.microsoft.com/office/powerpoint/2010/main" val="1235099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smtClean="0"/>
              <a:t>Digital Video (3)</a:t>
            </a:r>
            <a:endParaRPr lang="en-US" dirty="0" smtClean="0"/>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8195" name="Rectangle 3"/>
          <p:cNvSpPr>
            <a:spLocks noGrp="1" noChangeArrowheads="1"/>
          </p:cNvSpPr>
          <p:nvPr>
            <p:ph idx="1"/>
          </p:nvPr>
        </p:nvSpPr>
        <p:spPr>
          <a:xfrm>
            <a:off x="914399" y="1169293"/>
            <a:ext cx="7790214" cy="4600081"/>
          </a:xfrm>
        </p:spPr>
        <p:txBody>
          <a:bodyPr/>
          <a:lstStyle/>
          <a:p>
            <a:r>
              <a:rPr lang="en-US" dirty="0" smtClean="0"/>
              <a:t>Step 1: Pixels are mapped to luminance/chrominance (</a:t>
            </a:r>
            <a:r>
              <a:rPr lang="en-US" dirty="0" err="1" smtClean="0"/>
              <a:t>YCbCr</a:t>
            </a:r>
            <a:r>
              <a:rPr lang="en-US" dirty="0" smtClean="0"/>
              <a:t>) color space and chrominance is sub-sampled</a:t>
            </a:r>
          </a:p>
          <a:p>
            <a:pPr lvl="1"/>
            <a:r>
              <a:rPr lang="en-US" dirty="0" smtClean="0"/>
              <a:t>The eye is less sensitive to chrominance</a:t>
            </a:r>
          </a:p>
        </p:txBody>
      </p:sp>
      <p:grpSp>
        <p:nvGrpSpPr>
          <p:cNvPr id="15" name="Group 14"/>
          <p:cNvGrpSpPr/>
          <p:nvPr/>
        </p:nvGrpSpPr>
        <p:grpSpPr>
          <a:xfrm>
            <a:off x="409913" y="2673120"/>
            <a:ext cx="5123791" cy="3032279"/>
            <a:chOff x="409913" y="2578530"/>
            <a:chExt cx="5123791" cy="3032279"/>
          </a:xfrm>
        </p:grpSpPr>
        <p:pic>
          <p:nvPicPr>
            <p:cNvPr id="68612" name="Picture 2"/>
            <p:cNvPicPr>
              <a:picLocks noChangeAspect="1" noChangeArrowheads="1"/>
            </p:cNvPicPr>
            <p:nvPr/>
          </p:nvPicPr>
          <p:blipFill>
            <a:blip r:embed="rId2" cstate="print"/>
            <a:srcRect r="60627"/>
            <a:stretch>
              <a:fillRect/>
            </a:stretch>
          </p:blipFill>
          <p:spPr bwMode="auto">
            <a:xfrm>
              <a:off x="409913" y="2578530"/>
              <a:ext cx="3142587" cy="3032279"/>
            </a:xfrm>
            <a:prstGeom prst="rect">
              <a:avLst/>
            </a:prstGeom>
            <a:noFill/>
            <a:ln w="9525">
              <a:noFill/>
              <a:miter lim="800000"/>
              <a:headEnd/>
              <a:tailEnd/>
            </a:ln>
          </p:spPr>
        </p:pic>
        <p:sp>
          <p:nvSpPr>
            <p:cNvPr id="9" name="Rectangle 8"/>
            <p:cNvSpPr/>
            <p:nvPr/>
          </p:nvSpPr>
          <p:spPr bwMode="auto">
            <a:xfrm>
              <a:off x="1965440" y="5255175"/>
              <a:ext cx="462456" cy="3153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5071248" y="5270942"/>
              <a:ext cx="462456" cy="3153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2" name="TextBox 11"/>
          <p:cNvSpPr txBox="1"/>
          <p:nvPr/>
        </p:nvSpPr>
        <p:spPr>
          <a:xfrm>
            <a:off x="677687" y="5738610"/>
            <a:ext cx="2738185" cy="369332"/>
          </a:xfrm>
          <a:prstGeom prst="rect">
            <a:avLst/>
          </a:prstGeom>
          <a:noFill/>
        </p:spPr>
        <p:txBody>
          <a:bodyPr wrap="square" rtlCol="0">
            <a:spAutoFit/>
          </a:bodyPr>
          <a:lstStyle/>
          <a:p>
            <a:pPr algn="ctr"/>
            <a:r>
              <a:rPr lang="en-US" dirty="0" smtClean="0">
                <a:solidFill>
                  <a:srgbClr val="FF2BD8"/>
                </a:solidFill>
              </a:rPr>
              <a:t>Input 24-bit RGB pixels</a:t>
            </a:r>
            <a:endParaRPr lang="en-US" dirty="0">
              <a:solidFill>
                <a:srgbClr val="FF2BD8"/>
              </a:solidFill>
            </a:endParaRPr>
          </a:p>
        </p:txBody>
      </p:sp>
      <p:sp>
        <p:nvSpPr>
          <p:cNvPr id="13" name="TextBox 12"/>
          <p:cNvSpPr txBox="1"/>
          <p:nvPr/>
        </p:nvSpPr>
        <p:spPr>
          <a:xfrm>
            <a:off x="4466652" y="5628261"/>
            <a:ext cx="2049755" cy="646331"/>
          </a:xfrm>
          <a:prstGeom prst="rect">
            <a:avLst/>
          </a:prstGeom>
          <a:noFill/>
        </p:spPr>
        <p:txBody>
          <a:bodyPr wrap="square" rtlCol="0">
            <a:spAutoFit/>
          </a:bodyPr>
          <a:lstStyle/>
          <a:p>
            <a:pPr algn="ctr"/>
            <a:r>
              <a:rPr lang="en-US" dirty="0" smtClean="0">
                <a:solidFill>
                  <a:srgbClr val="FF2BD8"/>
                </a:solidFill>
              </a:rPr>
              <a:t>8-bit luminance pixels</a:t>
            </a:r>
            <a:endParaRPr lang="en-US" dirty="0">
              <a:solidFill>
                <a:srgbClr val="FF2BD8"/>
              </a:solidFill>
            </a:endParaRPr>
          </a:p>
        </p:txBody>
      </p:sp>
      <p:sp>
        <p:nvSpPr>
          <p:cNvPr id="14" name="TextBox 13"/>
          <p:cNvSpPr txBox="1"/>
          <p:nvPr/>
        </p:nvSpPr>
        <p:spPr>
          <a:xfrm>
            <a:off x="6463862" y="5633522"/>
            <a:ext cx="2596054" cy="646331"/>
          </a:xfrm>
          <a:prstGeom prst="rect">
            <a:avLst/>
          </a:prstGeom>
          <a:noFill/>
        </p:spPr>
        <p:txBody>
          <a:bodyPr wrap="square" rtlCol="0">
            <a:spAutoFit/>
          </a:bodyPr>
          <a:lstStyle/>
          <a:p>
            <a:pPr algn="ctr"/>
            <a:r>
              <a:rPr lang="en-US" dirty="0" smtClean="0">
                <a:solidFill>
                  <a:srgbClr val="FF2BD8"/>
                </a:solidFill>
              </a:rPr>
              <a:t>8-bit </a:t>
            </a:r>
            <a:r>
              <a:rPr lang="en-US" dirty="0" err="1" smtClean="0">
                <a:solidFill>
                  <a:srgbClr val="FF2BD8"/>
                </a:solidFill>
              </a:rPr>
              <a:t>chrominances</a:t>
            </a:r>
            <a:r>
              <a:rPr lang="en-US" dirty="0" smtClean="0">
                <a:solidFill>
                  <a:srgbClr val="FF2BD8"/>
                </a:solidFill>
              </a:rPr>
              <a:t>    for every 4 pixels</a:t>
            </a:r>
            <a:endParaRPr lang="en-US" dirty="0">
              <a:solidFill>
                <a:srgbClr val="FF2BD8"/>
              </a:solidFill>
            </a:endParaRPr>
          </a:p>
        </p:txBody>
      </p:sp>
      <p:grpSp>
        <p:nvGrpSpPr>
          <p:cNvPr id="16" name="Group 15"/>
          <p:cNvGrpSpPr/>
          <p:nvPr/>
        </p:nvGrpSpPr>
        <p:grpSpPr>
          <a:xfrm>
            <a:off x="4025459" y="2667870"/>
            <a:ext cx="4728676" cy="3032279"/>
            <a:chOff x="3778469" y="2578530"/>
            <a:chExt cx="4728676" cy="3032279"/>
          </a:xfrm>
        </p:grpSpPr>
        <p:pic>
          <p:nvPicPr>
            <p:cNvPr id="17" name="Picture 2"/>
            <p:cNvPicPr>
              <a:picLocks noChangeAspect="1" noChangeArrowheads="1"/>
            </p:cNvPicPr>
            <p:nvPr/>
          </p:nvPicPr>
          <p:blipFill>
            <a:blip r:embed="rId2" cstate="print"/>
            <a:srcRect l="40755"/>
            <a:stretch>
              <a:fillRect/>
            </a:stretch>
          </p:blipFill>
          <p:spPr bwMode="auto">
            <a:xfrm>
              <a:off x="3778469" y="2578530"/>
              <a:ext cx="4728676" cy="3032279"/>
            </a:xfrm>
            <a:prstGeom prst="rect">
              <a:avLst/>
            </a:prstGeom>
            <a:noFill/>
            <a:ln w="9525">
              <a:noFill/>
              <a:miter lim="800000"/>
              <a:headEnd/>
              <a:tailEnd/>
            </a:ln>
          </p:spPr>
        </p:pic>
        <p:sp>
          <p:nvSpPr>
            <p:cNvPr id="19" name="Rectangle 18"/>
            <p:cNvSpPr/>
            <p:nvPr/>
          </p:nvSpPr>
          <p:spPr bwMode="auto">
            <a:xfrm>
              <a:off x="5071248" y="5270942"/>
              <a:ext cx="462456" cy="3153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cxnSp>
        <p:nvCxnSpPr>
          <p:cNvPr id="20" name="Straight Arrow Connector 19"/>
          <p:cNvCxnSpPr/>
          <p:nvPr/>
        </p:nvCxnSpPr>
        <p:spPr bwMode="auto">
          <a:xfrm>
            <a:off x="3520965" y="4230410"/>
            <a:ext cx="441435" cy="1588"/>
          </a:xfrm>
          <a:prstGeom prst="straightConnector1">
            <a:avLst/>
          </a:prstGeom>
          <a:solidFill>
            <a:schemeClr val="accent1"/>
          </a:solidFill>
          <a:ln w="19050" cap="flat" cmpd="sng" algn="ctr">
            <a:solidFill>
              <a:srgbClr val="FF2BD8"/>
            </a:solidFill>
            <a:prstDash val="solid"/>
            <a:round/>
            <a:headEnd type="none" w="med" len="med"/>
            <a:tailEnd type="arrow"/>
          </a:ln>
          <a:effectLst/>
        </p:spPr>
      </p:cxnSp>
    </p:spTree>
    <p:extLst>
      <p:ext uri="{BB962C8B-B14F-4D97-AF65-F5344CB8AC3E}">
        <p14:creationId xmlns:p14="http://schemas.microsoft.com/office/powerpoint/2010/main" val="2783177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smtClean="0"/>
              <a:t>Digital Video (4)</a:t>
            </a:r>
            <a:endParaRPr lang="en-US" dirty="0" smtClean="0"/>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8195" name="Rectangle 3"/>
          <p:cNvSpPr>
            <a:spLocks noGrp="1" noChangeArrowheads="1"/>
          </p:cNvSpPr>
          <p:nvPr>
            <p:ph idx="1"/>
          </p:nvPr>
        </p:nvSpPr>
        <p:spPr>
          <a:xfrm>
            <a:off x="914399" y="1337453"/>
            <a:ext cx="7790214" cy="4600081"/>
          </a:xfrm>
        </p:spPr>
        <p:txBody>
          <a:bodyPr/>
          <a:lstStyle/>
          <a:p>
            <a:r>
              <a:rPr lang="en-US" dirty="0" smtClean="0"/>
              <a:t>Step 2: Each component block is transformed to spatial frequencies with DCT (Discrete Cosine Transformation)</a:t>
            </a:r>
          </a:p>
          <a:p>
            <a:pPr lvl="1"/>
            <a:r>
              <a:rPr lang="en-US" dirty="0" smtClean="0"/>
              <a:t>Captures the key image features</a:t>
            </a:r>
          </a:p>
        </p:txBody>
      </p:sp>
      <p:pic>
        <p:nvPicPr>
          <p:cNvPr id="69636" name="Picture 2"/>
          <p:cNvPicPr>
            <a:picLocks noChangeAspect="1" noChangeArrowheads="1"/>
          </p:cNvPicPr>
          <p:nvPr/>
        </p:nvPicPr>
        <p:blipFill>
          <a:blip r:embed="rId2" cstate="print"/>
          <a:srcRect/>
          <a:stretch>
            <a:fillRect/>
          </a:stretch>
        </p:blipFill>
        <p:spPr bwMode="auto">
          <a:xfrm>
            <a:off x="777771" y="2648676"/>
            <a:ext cx="7622792" cy="3360586"/>
          </a:xfrm>
          <a:prstGeom prst="rect">
            <a:avLst/>
          </a:prstGeom>
          <a:noFill/>
          <a:ln w="9525">
            <a:noFill/>
            <a:miter lim="800000"/>
            <a:headEnd/>
            <a:tailEnd/>
          </a:ln>
        </p:spPr>
      </p:pic>
      <p:sp>
        <p:nvSpPr>
          <p:cNvPr id="9" name="Rectangle 8"/>
          <p:cNvSpPr/>
          <p:nvPr/>
        </p:nvSpPr>
        <p:spPr bwMode="auto">
          <a:xfrm>
            <a:off x="2459425" y="5654577"/>
            <a:ext cx="462456" cy="3153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6311466" y="5628302"/>
            <a:ext cx="462456" cy="3153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TextBox 10"/>
          <p:cNvSpPr txBox="1"/>
          <p:nvPr/>
        </p:nvSpPr>
        <p:spPr>
          <a:xfrm>
            <a:off x="1287283" y="5906775"/>
            <a:ext cx="2738185" cy="369332"/>
          </a:xfrm>
          <a:prstGeom prst="rect">
            <a:avLst/>
          </a:prstGeom>
          <a:noFill/>
        </p:spPr>
        <p:txBody>
          <a:bodyPr wrap="square" rtlCol="0">
            <a:spAutoFit/>
          </a:bodyPr>
          <a:lstStyle/>
          <a:p>
            <a:pPr algn="ctr"/>
            <a:r>
              <a:rPr lang="en-US" dirty="0" smtClean="0">
                <a:solidFill>
                  <a:srgbClr val="FF2BD8"/>
                </a:solidFill>
              </a:rPr>
              <a:t>One component block</a:t>
            </a:r>
            <a:endParaRPr lang="en-US" dirty="0">
              <a:solidFill>
                <a:srgbClr val="FF2BD8"/>
              </a:solidFill>
            </a:endParaRPr>
          </a:p>
        </p:txBody>
      </p:sp>
      <p:sp>
        <p:nvSpPr>
          <p:cNvPr id="12" name="TextBox 11"/>
          <p:cNvSpPr txBox="1"/>
          <p:nvPr/>
        </p:nvSpPr>
        <p:spPr>
          <a:xfrm>
            <a:off x="5107792" y="5891010"/>
            <a:ext cx="2738185" cy="369332"/>
          </a:xfrm>
          <a:prstGeom prst="rect">
            <a:avLst/>
          </a:prstGeom>
          <a:noFill/>
        </p:spPr>
        <p:txBody>
          <a:bodyPr wrap="square" rtlCol="0">
            <a:spAutoFit/>
          </a:bodyPr>
          <a:lstStyle/>
          <a:p>
            <a:pPr algn="ctr"/>
            <a:r>
              <a:rPr lang="en-US" dirty="0" smtClean="0">
                <a:solidFill>
                  <a:srgbClr val="FF2BD8"/>
                </a:solidFill>
              </a:rPr>
              <a:t>Transformed block</a:t>
            </a:r>
            <a:endParaRPr lang="en-US" dirty="0">
              <a:solidFill>
                <a:srgbClr val="FF2BD8"/>
              </a:solidFill>
            </a:endParaRPr>
          </a:p>
        </p:txBody>
      </p:sp>
    </p:spTree>
    <p:extLst>
      <p:ext uri="{BB962C8B-B14F-4D97-AF65-F5344CB8AC3E}">
        <p14:creationId xmlns:p14="http://schemas.microsoft.com/office/powerpoint/2010/main" val="1521667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smtClean="0"/>
              <a:t>Digital Video (5)</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70659" name="Rectangle 3"/>
          <p:cNvSpPr>
            <a:spLocks noGrp="1" noChangeArrowheads="1"/>
          </p:cNvSpPr>
          <p:nvPr>
            <p:ph idx="1"/>
          </p:nvPr>
        </p:nvSpPr>
        <p:spPr>
          <a:xfrm>
            <a:off x="914399" y="1442553"/>
            <a:ext cx="7790214" cy="4600081"/>
          </a:xfrm>
        </p:spPr>
        <p:txBody>
          <a:bodyPr/>
          <a:lstStyle/>
          <a:p>
            <a:r>
              <a:rPr lang="en-US" dirty="0" smtClean="0"/>
              <a:t>Step 3: DCT coefficients are quantized by dividing by thresholds; reduces bits in higher spatial frequencies</a:t>
            </a:r>
          </a:p>
          <a:p>
            <a:pPr lvl="1"/>
            <a:r>
              <a:rPr lang="en-US" dirty="0" smtClean="0"/>
              <a:t>Top left element is differenced over blocks (Step 4)</a:t>
            </a:r>
          </a:p>
          <a:p>
            <a:endParaRPr lang="en-US" dirty="0" smtClean="0"/>
          </a:p>
          <a:p>
            <a:endParaRPr lang="en-US" dirty="0" smtClean="0"/>
          </a:p>
          <a:p>
            <a:endParaRPr lang="en-US" dirty="0" smtClean="0"/>
          </a:p>
          <a:p>
            <a:endParaRPr lang="en-US" dirty="0" smtClean="0"/>
          </a:p>
          <a:p>
            <a:endParaRPr lang="en-US" dirty="0" smtClean="0"/>
          </a:p>
        </p:txBody>
      </p:sp>
      <p:grpSp>
        <p:nvGrpSpPr>
          <p:cNvPr id="14" name="Group 13"/>
          <p:cNvGrpSpPr/>
          <p:nvPr/>
        </p:nvGrpSpPr>
        <p:grpSpPr>
          <a:xfrm>
            <a:off x="304060" y="2907228"/>
            <a:ext cx="8535879" cy="3009260"/>
            <a:chOff x="304060" y="2749578"/>
            <a:chExt cx="8535879" cy="3009260"/>
          </a:xfrm>
        </p:grpSpPr>
        <p:pic>
          <p:nvPicPr>
            <p:cNvPr id="70660" name="Picture 2"/>
            <p:cNvPicPr>
              <a:picLocks noChangeAspect="1" noChangeArrowheads="1"/>
            </p:cNvPicPr>
            <p:nvPr/>
          </p:nvPicPr>
          <p:blipFill>
            <a:blip r:embed="rId2" cstate="print"/>
            <a:srcRect/>
            <a:stretch>
              <a:fillRect/>
            </a:stretch>
          </p:blipFill>
          <p:spPr bwMode="auto">
            <a:xfrm>
              <a:off x="304060" y="2749578"/>
              <a:ext cx="8535879" cy="2732831"/>
            </a:xfrm>
            <a:prstGeom prst="rect">
              <a:avLst/>
            </a:prstGeom>
            <a:noFill/>
            <a:ln w="9525">
              <a:noFill/>
              <a:miter lim="800000"/>
              <a:headEnd/>
              <a:tailEnd/>
            </a:ln>
          </p:spPr>
        </p:pic>
        <p:sp>
          <p:nvSpPr>
            <p:cNvPr id="9" name="TextBox 8"/>
            <p:cNvSpPr txBox="1"/>
            <p:nvPr/>
          </p:nvSpPr>
          <p:spPr>
            <a:xfrm>
              <a:off x="3090041" y="5297173"/>
              <a:ext cx="269626" cy="461665"/>
            </a:xfrm>
            <a:prstGeom prst="rect">
              <a:avLst/>
            </a:prstGeom>
            <a:noFill/>
          </p:spPr>
          <p:txBody>
            <a:bodyPr wrap="none" rtlCol="0">
              <a:spAutoFit/>
            </a:bodyPr>
            <a:lstStyle/>
            <a:p>
              <a:r>
                <a:rPr lang="en-US" sz="2400" dirty="0" smtClean="0">
                  <a:solidFill>
                    <a:srgbClr val="FF2BD8"/>
                  </a:solidFill>
                </a:rPr>
                <a:t>/</a:t>
              </a:r>
              <a:endParaRPr lang="en-US" sz="2400" dirty="0">
                <a:solidFill>
                  <a:srgbClr val="FF2BD8"/>
                </a:solidFill>
              </a:endParaRPr>
            </a:p>
          </p:txBody>
        </p:sp>
        <p:sp>
          <p:nvSpPr>
            <p:cNvPr id="10" name="TextBox 9"/>
            <p:cNvSpPr txBox="1"/>
            <p:nvPr/>
          </p:nvSpPr>
          <p:spPr>
            <a:xfrm>
              <a:off x="5838497" y="5249880"/>
              <a:ext cx="364202" cy="461665"/>
            </a:xfrm>
            <a:prstGeom prst="rect">
              <a:avLst/>
            </a:prstGeom>
            <a:noFill/>
          </p:spPr>
          <p:txBody>
            <a:bodyPr wrap="none" rtlCol="0">
              <a:spAutoFit/>
            </a:bodyPr>
            <a:lstStyle/>
            <a:p>
              <a:r>
                <a:rPr lang="en-US" sz="2400" dirty="0" smtClean="0">
                  <a:solidFill>
                    <a:srgbClr val="FF2BD8"/>
                  </a:solidFill>
                </a:rPr>
                <a:t>=</a:t>
              </a:r>
              <a:endParaRPr lang="en-US" sz="2400" dirty="0">
                <a:solidFill>
                  <a:srgbClr val="FF2BD8"/>
                </a:solidFill>
              </a:endParaRPr>
            </a:p>
          </p:txBody>
        </p:sp>
        <p:sp>
          <p:nvSpPr>
            <p:cNvPr id="11" name="TextBox 10"/>
            <p:cNvSpPr txBox="1"/>
            <p:nvPr/>
          </p:nvSpPr>
          <p:spPr>
            <a:xfrm>
              <a:off x="1481967" y="5339261"/>
              <a:ext cx="697627" cy="369332"/>
            </a:xfrm>
            <a:prstGeom prst="rect">
              <a:avLst/>
            </a:prstGeom>
            <a:noFill/>
          </p:spPr>
          <p:txBody>
            <a:bodyPr wrap="none" rtlCol="0">
              <a:spAutoFit/>
            </a:bodyPr>
            <a:lstStyle/>
            <a:p>
              <a:r>
                <a:rPr lang="en-US" dirty="0" smtClean="0">
                  <a:solidFill>
                    <a:srgbClr val="FF2BD8"/>
                  </a:solidFill>
                </a:rPr>
                <a:t>Input</a:t>
              </a:r>
              <a:endParaRPr lang="en-US" dirty="0">
                <a:solidFill>
                  <a:srgbClr val="FF2BD8"/>
                </a:solidFill>
              </a:endParaRPr>
            </a:p>
          </p:txBody>
        </p:sp>
        <p:sp>
          <p:nvSpPr>
            <p:cNvPr id="12" name="TextBox 11"/>
            <p:cNvSpPr txBox="1"/>
            <p:nvPr/>
          </p:nvSpPr>
          <p:spPr>
            <a:xfrm>
              <a:off x="3928906" y="5323496"/>
              <a:ext cx="1326004" cy="369332"/>
            </a:xfrm>
            <a:prstGeom prst="rect">
              <a:avLst/>
            </a:prstGeom>
            <a:noFill/>
          </p:spPr>
          <p:txBody>
            <a:bodyPr wrap="none" rtlCol="0">
              <a:spAutoFit/>
            </a:bodyPr>
            <a:lstStyle/>
            <a:p>
              <a:r>
                <a:rPr lang="en-US" dirty="0" smtClean="0">
                  <a:solidFill>
                    <a:srgbClr val="FF2BD8"/>
                  </a:solidFill>
                </a:rPr>
                <a:t>Thresholds</a:t>
              </a:r>
              <a:endParaRPr lang="en-US" dirty="0">
                <a:solidFill>
                  <a:srgbClr val="FF2BD8"/>
                </a:solidFill>
              </a:endParaRPr>
            </a:p>
          </p:txBody>
        </p:sp>
        <p:sp>
          <p:nvSpPr>
            <p:cNvPr id="13" name="TextBox 12"/>
            <p:cNvSpPr txBox="1"/>
            <p:nvPr/>
          </p:nvSpPr>
          <p:spPr>
            <a:xfrm>
              <a:off x="6992671" y="5339267"/>
              <a:ext cx="877163" cy="369332"/>
            </a:xfrm>
            <a:prstGeom prst="rect">
              <a:avLst/>
            </a:prstGeom>
            <a:noFill/>
          </p:spPr>
          <p:txBody>
            <a:bodyPr wrap="none" rtlCol="0">
              <a:spAutoFit/>
            </a:bodyPr>
            <a:lstStyle/>
            <a:p>
              <a:r>
                <a:rPr lang="en-US" dirty="0" smtClean="0">
                  <a:solidFill>
                    <a:srgbClr val="FF2BD8"/>
                  </a:solidFill>
                </a:rPr>
                <a:t>Output</a:t>
              </a:r>
              <a:endParaRPr lang="en-US" dirty="0">
                <a:solidFill>
                  <a:srgbClr val="FF2BD8"/>
                </a:solidFill>
              </a:endParaRPr>
            </a:p>
          </p:txBody>
        </p:sp>
      </p:grpSp>
    </p:spTree>
    <p:extLst>
      <p:ext uri="{BB962C8B-B14F-4D97-AF65-F5344CB8AC3E}">
        <p14:creationId xmlns:p14="http://schemas.microsoft.com/office/powerpoint/2010/main" val="2521329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dirty="0" smtClean="0"/>
              <a:t>Digital Video (6)</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71683" name="Rectangle 3"/>
          <p:cNvSpPr>
            <a:spLocks noGrp="1" noChangeArrowheads="1"/>
          </p:cNvSpPr>
          <p:nvPr>
            <p:ph idx="1"/>
          </p:nvPr>
        </p:nvSpPr>
        <p:spPr>
          <a:xfrm>
            <a:off x="914399" y="1537143"/>
            <a:ext cx="7790214" cy="4600081"/>
          </a:xfrm>
        </p:spPr>
        <p:txBody>
          <a:bodyPr/>
          <a:lstStyle/>
          <a:p>
            <a:r>
              <a:rPr lang="en-US" dirty="0" smtClean="0"/>
              <a:t>Step 5: The block is run-length encoded in a </a:t>
            </a:r>
            <a:r>
              <a:rPr lang="en-US" dirty="0" err="1" smtClean="0"/>
              <a:t>zig-zag</a:t>
            </a:r>
            <a:r>
              <a:rPr lang="en-US" dirty="0" smtClean="0"/>
              <a:t> order. Then it is Huffman coded before sending (Step 6)</a:t>
            </a:r>
          </a:p>
        </p:txBody>
      </p:sp>
      <p:pic>
        <p:nvPicPr>
          <p:cNvPr id="71684" name="Picture 2"/>
          <p:cNvPicPr>
            <a:picLocks noChangeAspect="1" noChangeArrowheads="1"/>
          </p:cNvPicPr>
          <p:nvPr/>
        </p:nvPicPr>
        <p:blipFill>
          <a:blip r:embed="rId2" cstate="print"/>
          <a:srcRect/>
          <a:stretch>
            <a:fillRect/>
          </a:stretch>
        </p:blipFill>
        <p:spPr bwMode="auto">
          <a:xfrm>
            <a:off x="2275042" y="2682258"/>
            <a:ext cx="4593916" cy="3171989"/>
          </a:xfrm>
          <a:prstGeom prst="rect">
            <a:avLst/>
          </a:prstGeom>
          <a:noFill/>
          <a:ln w="9525">
            <a:noFill/>
            <a:miter lim="800000"/>
            <a:headEnd/>
            <a:tailEnd/>
          </a:ln>
        </p:spPr>
      </p:pic>
      <p:sp>
        <p:nvSpPr>
          <p:cNvPr id="9" name="TextBox 8"/>
          <p:cNvSpPr txBox="1"/>
          <p:nvPr/>
        </p:nvSpPr>
        <p:spPr>
          <a:xfrm>
            <a:off x="2194059" y="5854279"/>
            <a:ext cx="4835619" cy="369332"/>
          </a:xfrm>
          <a:prstGeom prst="rect">
            <a:avLst/>
          </a:prstGeom>
          <a:noFill/>
        </p:spPr>
        <p:txBody>
          <a:bodyPr wrap="none" rtlCol="0">
            <a:spAutoFit/>
          </a:bodyPr>
          <a:lstStyle/>
          <a:p>
            <a:r>
              <a:rPr lang="en-US" dirty="0" smtClean="0">
                <a:solidFill>
                  <a:srgbClr val="FF2BD8"/>
                </a:solidFill>
              </a:rPr>
              <a:t>Order in which the block coefficients are sent </a:t>
            </a:r>
            <a:endParaRPr lang="en-US" dirty="0">
              <a:solidFill>
                <a:srgbClr val="FF2BD8"/>
              </a:solidFill>
            </a:endParaRPr>
          </a:p>
        </p:txBody>
      </p:sp>
    </p:spTree>
    <p:extLst>
      <p:ext uri="{BB962C8B-B14F-4D97-AF65-F5344CB8AC3E}">
        <p14:creationId xmlns:p14="http://schemas.microsoft.com/office/powerpoint/2010/main" val="1893027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Video (7)</a:t>
            </a:r>
            <a:endParaRPr lang="en-US" dirty="0"/>
          </a:p>
        </p:txBody>
      </p:sp>
      <p:sp>
        <p:nvSpPr>
          <p:cNvPr id="3" name="Footer Placeholder 2"/>
          <p:cNvSpPr>
            <a:spLocks noGrp="1"/>
          </p:cNvSpPr>
          <p:nvPr>
            <p:ph type="ftr" sz="quarter" idx="10"/>
          </p:nvPr>
        </p:nvSpPr>
        <p:spPr/>
        <p:txBody>
          <a:bodyPr/>
          <a:lstStyle/>
          <a:p>
            <a:pPr>
              <a:defRPr/>
            </a:pPr>
            <a:r>
              <a:rPr lang="en-US" smtClean="0"/>
              <a:t>CN5E by Tanenbaum &amp; Wetherall, © Pearson Education-Prentice Hall and D. Wetherall, 2011</a:t>
            </a:r>
            <a:endParaRPr lang="en-US" i="0" dirty="0"/>
          </a:p>
        </p:txBody>
      </p:sp>
      <p:sp>
        <p:nvSpPr>
          <p:cNvPr id="4" name="Content Placeholder 3"/>
          <p:cNvSpPr>
            <a:spLocks noGrp="1"/>
          </p:cNvSpPr>
          <p:nvPr>
            <p:ph idx="1"/>
          </p:nvPr>
        </p:nvSpPr>
        <p:spPr>
          <a:xfrm>
            <a:off x="914399" y="1347963"/>
            <a:ext cx="7790214" cy="4600081"/>
          </a:xfrm>
        </p:spPr>
        <p:txBody>
          <a:bodyPr/>
          <a:lstStyle/>
          <a:p>
            <a:r>
              <a:rPr lang="en-US" dirty="0" smtClean="0"/>
              <a:t>MPEG compresses over a sequence of frames, further using motion tracking to remove temporal redundancy</a:t>
            </a:r>
          </a:p>
          <a:p>
            <a:pPr lvl="2"/>
            <a:r>
              <a:rPr lang="en-US" dirty="0" smtClean="0"/>
              <a:t>I (Intra-coded) frames are self-contained</a:t>
            </a:r>
          </a:p>
          <a:p>
            <a:pPr lvl="2"/>
            <a:r>
              <a:rPr lang="en-US" dirty="0" smtClean="0"/>
              <a:t>P (Predictive) frames use block motion predictions</a:t>
            </a:r>
          </a:p>
          <a:p>
            <a:pPr lvl="2"/>
            <a:r>
              <a:rPr lang="en-US" dirty="0" smtClean="0"/>
              <a:t>B (Bidirectional) frames may base prediction on future frame</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725214" y="3543302"/>
            <a:ext cx="8219554" cy="1920234"/>
          </a:xfrm>
          <a:prstGeom prst="rect">
            <a:avLst/>
          </a:prstGeom>
          <a:noFill/>
          <a:ln w="9525">
            <a:noFill/>
            <a:miter lim="800000"/>
            <a:headEnd/>
            <a:tailEnd/>
          </a:ln>
        </p:spPr>
      </p:pic>
      <p:sp>
        <p:nvSpPr>
          <p:cNvPr id="6" name="Oval 5"/>
          <p:cNvSpPr/>
          <p:nvPr/>
        </p:nvSpPr>
        <p:spPr bwMode="auto">
          <a:xfrm>
            <a:off x="704194" y="4635064"/>
            <a:ext cx="420414" cy="851338"/>
          </a:xfrm>
          <a:prstGeom prst="ellipse">
            <a:avLst/>
          </a:prstGeom>
          <a:solidFill>
            <a:srgbClr val="FF2BD8">
              <a:alpha val="3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Oval 6"/>
          <p:cNvSpPr/>
          <p:nvPr/>
        </p:nvSpPr>
        <p:spPr bwMode="auto">
          <a:xfrm>
            <a:off x="3641836" y="4629809"/>
            <a:ext cx="420414" cy="851338"/>
          </a:xfrm>
          <a:prstGeom prst="ellipse">
            <a:avLst/>
          </a:prstGeom>
          <a:solidFill>
            <a:srgbClr val="FF2BD8">
              <a:alpha val="3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Oval 7"/>
          <p:cNvSpPr/>
          <p:nvPr/>
        </p:nvSpPr>
        <p:spPr bwMode="auto">
          <a:xfrm>
            <a:off x="6616263" y="4640319"/>
            <a:ext cx="420414" cy="851338"/>
          </a:xfrm>
          <a:prstGeom prst="ellipse">
            <a:avLst/>
          </a:prstGeom>
          <a:solidFill>
            <a:srgbClr val="FF2BD8">
              <a:alpha val="3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bwMode="auto">
          <a:xfrm>
            <a:off x="693679" y="5507391"/>
            <a:ext cx="441435" cy="1588"/>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11" name="Straight Arrow Connector 10"/>
          <p:cNvCxnSpPr/>
          <p:nvPr/>
        </p:nvCxnSpPr>
        <p:spPr bwMode="auto">
          <a:xfrm>
            <a:off x="3620810" y="5523157"/>
            <a:ext cx="441435" cy="1588"/>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12" name="Straight Arrow Connector 11"/>
          <p:cNvCxnSpPr/>
          <p:nvPr/>
        </p:nvCxnSpPr>
        <p:spPr bwMode="auto">
          <a:xfrm>
            <a:off x="6653045" y="5538923"/>
            <a:ext cx="441435" cy="1588"/>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13" name="TextBox 12"/>
          <p:cNvSpPr txBox="1"/>
          <p:nvPr/>
        </p:nvSpPr>
        <p:spPr>
          <a:xfrm>
            <a:off x="1188715" y="5644057"/>
            <a:ext cx="6955750" cy="369332"/>
          </a:xfrm>
          <a:prstGeom prst="rect">
            <a:avLst/>
          </a:prstGeom>
          <a:noFill/>
        </p:spPr>
        <p:txBody>
          <a:bodyPr wrap="none" rtlCol="0">
            <a:spAutoFit/>
          </a:bodyPr>
          <a:lstStyle/>
          <a:p>
            <a:r>
              <a:rPr lang="en-US" dirty="0" smtClean="0"/>
              <a:t>Three consecutive frames with stationary and moving components</a:t>
            </a:r>
            <a:endParaRPr lang="en-US" dirty="0"/>
          </a:p>
        </p:txBody>
      </p:sp>
    </p:spTree>
    <p:extLst>
      <p:ext uri="{BB962C8B-B14F-4D97-AF65-F5344CB8AC3E}">
        <p14:creationId xmlns:p14="http://schemas.microsoft.com/office/powerpoint/2010/main" val="79570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smtClean="0"/>
              <a:t>Streaming Stored Media (1)</a:t>
            </a:r>
            <a:endParaRPr lang="en-US" dirty="0" smtClean="0"/>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74755" name="Rectangle 3"/>
          <p:cNvSpPr>
            <a:spLocks noGrp="1" noChangeArrowheads="1"/>
          </p:cNvSpPr>
          <p:nvPr>
            <p:ph idx="1"/>
          </p:nvPr>
        </p:nvSpPr>
        <p:spPr>
          <a:xfrm>
            <a:off x="840829" y="1610713"/>
            <a:ext cx="7790214" cy="4600081"/>
          </a:xfrm>
        </p:spPr>
        <p:txBody>
          <a:bodyPr/>
          <a:lstStyle/>
          <a:p>
            <a:r>
              <a:rPr lang="en-US" dirty="0" smtClean="0"/>
              <a:t>A simple method to stream stored media, e.g., for video on demand, is to fetch the video as a file download</a:t>
            </a:r>
          </a:p>
          <a:p>
            <a:pPr lvl="1"/>
            <a:r>
              <a:rPr lang="en-US" dirty="0" smtClean="0"/>
              <a:t>But has large startup delay, except for short files</a:t>
            </a:r>
          </a:p>
        </p:txBody>
      </p:sp>
      <p:pic>
        <p:nvPicPr>
          <p:cNvPr id="74756" name="Picture 2"/>
          <p:cNvPicPr>
            <a:picLocks noChangeAspect="1" noChangeArrowheads="1"/>
          </p:cNvPicPr>
          <p:nvPr/>
        </p:nvPicPr>
        <p:blipFill>
          <a:blip r:embed="rId2" cstate="print"/>
          <a:srcRect/>
          <a:stretch>
            <a:fillRect/>
          </a:stretch>
        </p:blipFill>
        <p:spPr bwMode="auto">
          <a:xfrm>
            <a:off x="96235" y="2972373"/>
            <a:ext cx="8975725" cy="2570162"/>
          </a:xfrm>
          <a:prstGeom prst="rect">
            <a:avLst/>
          </a:prstGeom>
          <a:noFill/>
          <a:ln w="9525">
            <a:noFill/>
            <a:miter lim="800000"/>
            <a:headEnd/>
            <a:tailEnd/>
          </a:ln>
        </p:spPr>
      </p:pic>
      <p:cxnSp>
        <p:nvCxnSpPr>
          <p:cNvPr id="10" name="Straight Arrow Connector 9"/>
          <p:cNvCxnSpPr/>
          <p:nvPr/>
        </p:nvCxnSpPr>
        <p:spPr bwMode="auto">
          <a:xfrm rot="10800000">
            <a:off x="3794235" y="4351283"/>
            <a:ext cx="3741683"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11" name="Oval 10"/>
          <p:cNvSpPr/>
          <p:nvPr/>
        </p:nvSpPr>
        <p:spPr bwMode="auto">
          <a:xfrm>
            <a:off x="609603" y="3584032"/>
            <a:ext cx="998479" cy="998479"/>
          </a:xfrm>
          <a:prstGeom prst="ellipse">
            <a:avLst/>
          </a:prstGeom>
          <a:solidFill>
            <a:srgbClr val="FF2BD8">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794559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smtClean="0"/>
              <a:t>Streaming Stored Media (2)</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75779" name="Rectangle 3"/>
          <p:cNvSpPr>
            <a:spLocks noGrp="1" noChangeArrowheads="1"/>
          </p:cNvSpPr>
          <p:nvPr>
            <p:ph idx="1"/>
          </p:nvPr>
        </p:nvSpPr>
        <p:spPr>
          <a:xfrm>
            <a:off x="914399" y="1411023"/>
            <a:ext cx="7790214" cy="4600081"/>
          </a:xfrm>
        </p:spPr>
        <p:txBody>
          <a:bodyPr/>
          <a:lstStyle/>
          <a:p>
            <a:r>
              <a:rPr lang="en-US" dirty="0" smtClean="0"/>
              <a:t>Effective streaming starts the </a:t>
            </a:r>
            <a:r>
              <a:rPr lang="en-US" dirty="0" err="1" smtClean="0"/>
              <a:t>playout</a:t>
            </a:r>
            <a:r>
              <a:rPr lang="en-US" dirty="0" smtClean="0"/>
              <a:t> during transport</a:t>
            </a:r>
          </a:p>
          <a:p>
            <a:pPr lvl="1"/>
            <a:r>
              <a:rPr lang="en-US" dirty="0" smtClean="0"/>
              <a:t>With RTSP (Real-Time Streaming Protocol)</a:t>
            </a:r>
          </a:p>
          <a:p>
            <a:endParaRPr lang="en-US" dirty="0" smtClean="0"/>
          </a:p>
        </p:txBody>
      </p:sp>
      <p:pic>
        <p:nvPicPr>
          <p:cNvPr id="75780" name="Picture 2"/>
          <p:cNvPicPr>
            <a:picLocks noChangeAspect="1" noChangeArrowheads="1"/>
          </p:cNvPicPr>
          <p:nvPr/>
        </p:nvPicPr>
        <p:blipFill>
          <a:blip r:embed="rId2" cstate="print"/>
          <a:srcRect/>
          <a:stretch>
            <a:fillRect/>
          </a:stretch>
        </p:blipFill>
        <p:spPr bwMode="auto">
          <a:xfrm>
            <a:off x="1108841" y="2388789"/>
            <a:ext cx="6926317" cy="4040352"/>
          </a:xfrm>
          <a:prstGeom prst="rect">
            <a:avLst/>
          </a:prstGeom>
          <a:noFill/>
          <a:ln w="9525">
            <a:noFill/>
            <a:miter lim="800000"/>
            <a:headEnd/>
            <a:tailEnd/>
          </a:ln>
        </p:spPr>
      </p:pic>
      <p:cxnSp>
        <p:nvCxnSpPr>
          <p:cNvPr id="9" name="Straight Arrow Connector 8"/>
          <p:cNvCxnSpPr/>
          <p:nvPr/>
        </p:nvCxnSpPr>
        <p:spPr bwMode="auto">
          <a:xfrm rot="10800000">
            <a:off x="2774732" y="5445947"/>
            <a:ext cx="3867809"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11" name="Oval 10"/>
          <p:cNvSpPr/>
          <p:nvPr/>
        </p:nvSpPr>
        <p:spPr bwMode="auto">
          <a:xfrm>
            <a:off x="1848836" y="4782207"/>
            <a:ext cx="914400" cy="882872"/>
          </a:xfrm>
          <a:prstGeom prst="ellipse">
            <a:avLst/>
          </a:prstGeom>
          <a:solidFill>
            <a:srgbClr val="FF2BD8">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467259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mtClean="0"/>
              <a:t>Streaming Stored Media (3)</a:t>
            </a:r>
          </a:p>
        </p:txBody>
      </p:sp>
      <p:sp>
        <p:nvSpPr>
          <p:cNvPr id="4" name="Footer Placeholder 3"/>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76803" name="Rectangle 3"/>
          <p:cNvSpPr>
            <a:spLocks noGrp="1" noChangeArrowheads="1"/>
          </p:cNvSpPr>
          <p:nvPr>
            <p:ph idx="1"/>
          </p:nvPr>
        </p:nvSpPr>
        <p:spPr/>
        <p:txBody>
          <a:bodyPr/>
          <a:lstStyle/>
          <a:p>
            <a:r>
              <a:rPr lang="en-US" dirty="0" smtClean="0"/>
              <a:t>Key problem: how to handle transmission errors</a:t>
            </a:r>
          </a:p>
          <a:p>
            <a:endParaRPr lang="en-US" dirty="0" smtClean="0"/>
          </a:p>
        </p:txBody>
      </p:sp>
      <p:graphicFrame>
        <p:nvGraphicFramePr>
          <p:cNvPr id="8" name="Content Placeholder 6"/>
          <p:cNvGraphicFramePr>
            <a:graphicFrameLocks/>
          </p:cNvGraphicFramePr>
          <p:nvPr/>
        </p:nvGraphicFramePr>
        <p:xfrm>
          <a:off x="742277" y="2500506"/>
          <a:ext cx="7982175" cy="2286000"/>
        </p:xfrm>
        <a:graphic>
          <a:graphicData uri="http://schemas.openxmlformats.org/drawingml/2006/table">
            <a:tbl>
              <a:tblPr firstRow="1" bandRow="1">
                <a:tableStyleId>{5C22544A-7EE6-4342-B048-85BDC9FD1C3A}</a:tableStyleId>
              </a:tblPr>
              <a:tblGrid>
                <a:gridCol w="2156184"/>
                <a:gridCol w="2551750"/>
                <a:gridCol w="3274241"/>
              </a:tblGrid>
              <a:tr h="265207">
                <a:tc>
                  <a:txBody>
                    <a:bodyPr/>
                    <a:lstStyle/>
                    <a:p>
                      <a:pPr algn="l"/>
                      <a:r>
                        <a:rPr lang="en-US" sz="1800" dirty="0" smtClean="0">
                          <a:ln>
                            <a:noFill/>
                          </a:ln>
                          <a:solidFill>
                            <a:schemeClr val="tx1"/>
                          </a:solidFill>
                          <a:latin typeface="Arial" pitchFamily="34" charset="0"/>
                          <a:cs typeface="Arial" pitchFamily="34" charset="0"/>
                        </a:rPr>
                        <a:t>Strategy</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smtClean="0">
                          <a:ln>
                            <a:noFill/>
                          </a:ln>
                          <a:solidFill>
                            <a:schemeClr val="tx1"/>
                          </a:solidFill>
                          <a:latin typeface="Arial" pitchFamily="34" charset="0"/>
                          <a:cs typeface="Arial" pitchFamily="34" charset="0"/>
                        </a:rPr>
                        <a:t>Advantage</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smtClean="0">
                          <a:ln>
                            <a:noFill/>
                          </a:ln>
                          <a:solidFill>
                            <a:schemeClr val="tx1"/>
                          </a:solidFill>
                          <a:latin typeface="Arial" pitchFamily="34" charset="0"/>
                          <a:cs typeface="Arial" pitchFamily="34" charset="0"/>
                        </a:rPr>
                        <a:t>Disadvantage</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30024">
                <a:tc>
                  <a:txBody>
                    <a:bodyPr/>
                    <a:lstStyle/>
                    <a:p>
                      <a:pPr algn="l"/>
                      <a:r>
                        <a:rPr lang="en-US" sz="1800" dirty="0" smtClean="0">
                          <a:ln>
                            <a:noFill/>
                          </a:ln>
                          <a:solidFill>
                            <a:schemeClr val="tx1"/>
                          </a:solidFill>
                          <a:latin typeface="Arial" pitchFamily="34" charset="0"/>
                          <a:cs typeface="Arial" pitchFamily="34" charset="0"/>
                        </a:rPr>
                        <a:t>Use reliable transport (TCP)</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smtClean="0">
                          <a:ln>
                            <a:noFill/>
                          </a:ln>
                          <a:solidFill>
                            <a:schemeClr val="tx1"/>
                          </a:solidFill>
                          <a:latin typeface="Arial" pitchFamily="34" charset="0"/>
                          <a:cs typeface="Arial" pitchFamily="34" charset="0"/>
                        </a:rPr>
                        <a:t>Repairs all errors</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smtClean="0">
                          <a:ln>
                            <a:noFill/>
                          </a:ln>
                          <a:solidFill>
                            <a:schemeClr val="tx1"/>
                          </a:solidFill>
                          <a:latin typeface="Arial" pitchFamily="34" charset="0"/>
                          <a:cs typeface="Arial" pitchFamily="34" charset="0"/>
                        </a:rPr>
                        <a:t>Increases jitter</a:t>
                      </a:r>
                      <a:r>
                        <a:rPr lang="en-US" sz="1800" baseline="0" dirty="0" smtClean="0">
                          <a:ln>
                            <a:noFill/>
                          </a:ln>
                          <a:solidFill>
                            <a:schemeClr val="tx1"/>
                          </a:solidFill>
                          <a:latin typeface="Arial" pitchFamily="34" charset="0"/>
                          <a:cs typeface="Arial" pitchFamily="34" charset="0"/>
                        </a:rPr>
                        <a:t> significantly</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30024">
                <a:tc>
                  <a:txBody>
                    <a:bodyPr/>
                    <a:lstStyle/>
                    <a:p>
                      <a:pPr algn="l"/>
                      <a:r>
                        <a:rPr lang="en-US" sz="1800" dirty="0" smtClean="0">
                          <a:ln>
                            <a:noFill/>
                          </a:ln>
                          <a:solidFill>
                            <a:schemeClr val="tx1"/>
                          </a:solidFill>
                          <a:latin typeface="Arial" pitchFamily="34" charset="0"/>
                          <a:cs typeface="Arial" pitchFamily="34" charset="0"/>
                        </a:rPr>
                        <a:t>Add FEC            (e.g., parity)</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smtClean="0">
                          <a:ln>
                            <a:noFill/>
                          </a:ln>
                          <a:solidFill>
                            <a:schemeClr val="tx1"/>
                          </a:solidFill>
                          <a:latin typeface="Arial" pitchFamily="34" charset="0"/>
                          <a:cs typeface="Arial" pitchFamily="34" charset="0"/>
                        </a:rPr>
                        <a:t>Repairs</a:t>
                      </a:r>
                      <a:r>
                        <a:rPr lang="en-US" sz="1800" baseline="0" dirty="0" smtClean="0">
                          <a:ln>
                            <a:noFill/>
                          </a:ln>
                          <a:solidFill>
                            <a:schemeClr val="tx1"/>
                          </a:solidFill>
                          <a:latin typeface="Arial" pitchFamily="34" charset="0"/>
                          <a:cs typeface="Arial" pitchFamily="34" charset="0"/>
                        </a:rPr>
                        <a:t> most errors</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smtClean="0">
                          <a:ln>
                            <a:noFill/>
                          </a:ln>
                          <a:solidFill>
                            <a:schemeClr val="tx1"/>
                          </a:solidFill>
                          <a:latin typeface="Arial" pitchFamily="34" charset="0"/>
                          <a:cs typeface="Arial" pitchFamily="34" charset="0"/>
                        </a:rPr>
                        <a:t>Increases overhead,</a:t>
                      </a:r>
                      <a:r>
                        <a:rPr lang="en-US" sz="1800" baseline="0" dirty="0" smtClean="0">
                          <a:ln>
                            <a:noFill/>
                          </a:ln>
                          <a:solidFill>
                            <a:schemeClr val="tx1"/>
                          </a:solidFill>
                          <a:latin typeface="Arial" pitchFamily="34" charset="0"/>
                          <a:cs typeface="Arial" pitchFamily="34" charset="0"/>
                        </a:rPr>
                        <a:t> </a:t>
                      </a:r>
                      <a:r>
                        <a:rPr lang="en-US" sz="1800" dirty="0" smtClean="0">
                          <a:ln>
                            <a:noFill/>
                          </a:ln>
                          <a:solidFill>
                            <a:schemeClr val="tx1"/>
                          </a:solidFill>
                          <a:latin typeface="Arial" pitchFamily="34" charset="0"/>
                          <a:cs typeface="Arial" pitchFamily="34" charset="0"/>
                        </a:rPr>
                        <a:t>decoding complexity</a:t>
                      </a:r>
                      <a:r>
                        <a:rPr lang="en-US" sz="1800" baseline="0" dirty="0" smtClean="0">
                          <a:ln>
                            <a:noFill/>
                          </a:ln>
                          <a:solidFill>
                            <a:schemeClr val="tx1"/>
                          </a:solidFill>
                          <a:latin typeface="Arial" pitchFamily="34" charset="0"/>
                          <a:cs typeface="Arial" pitchFamily="34" charset="0"/>
                        </a:rPr>
                        <a:t> and jitter</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30024">
                <a:tc>
                  <a:txBody>
                    <a:bodyPr/>
                    <a:lstStyle/>
                    <a:p>
                      <a:pPr algn="l"/>
                      <a:r>
                        <a:rPr lang="en-US" sz="1800" dirty="0" smtClean="0">
                          <a:ln>
                            <a:noFill/>
                          </a:ln>
                          <a:solidFill>
                            <a:schemeClr val="tx1"/>
                          </a:solidFill>
                          <a:latin typeface="Arial" pitchFamily="34" charset="0"/>
                          <a:cs typeface="Arial" pitchFamily="34" charset="0"/>
                        </a:rPr>
                        <a:t>Interleave media</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smtClean="0">
                          <a:ln>
                            <a:noFill/>
                          </a:ln>
                          <a:solidFill>
                            <a:schemeClr val="tx1"/>
                          </a:solidFill>
                          <a:latin typeface="Arial" pitchFamily="34" charset="0"/>
                          <a:cs typeface="Arial" pitchFamily="34" charset="0"/>
                        </a:rPr>
                        <a:t>Masks most errors</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smtClean="0">
                          <a:ln>
                            <a:noFill/>
                          </a:ln>
                          <a:solidFill>
                            <a:schemeClr val="tx1"/>
                          </a:solidFill>
                          <a:latin typeface="Arial" pitchFamily="34" charset="0"/>
                          <a:cs typeface="Arial" pitchFamily="34" charset="0"/>
                        </a:rPr>
                        <a:t>Slightly increases decoding</a:t>
                      </a:r>
                      <a:r>
                        <a:rPr lang="en-US" sz="1800" baseline="0" dirty="0" smtClean="0">
                          <a:ln>
                            <a:noFill/>
                          </a:ln>
                          <a:solidFill>
                            <a:schemeClr val="tx1"/>
                          </a:solidFill>
                          <a:latin typeface="Arial" pitchFamily="34" charset="0"/>
                          <a:cs typeface="Arial" pitchFamily="34" charset="0"/>
                        </a:rPr>
                        <a:t> complexity and jitter</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1171333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smtClean="0"/>
              <a:t>Streaming Stored Media (4)</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77827" name="Rectangle 3"/>
          <p:cNvSpPr>
            <a:spLocks noGrp="1" noChangeArrowheads="1"/>
          </p:cNvSpPr>
          <p:nvPr>
            <p:ph idx="1"/>
          </p:nvPr>
        </p:nvSpPr>
        <p:spPr/>
        <p:txBody>
          <a:bodyPr/>
          <a:lstStyle/>
          <a:p>
            <a:r>
              <a:rPr lang="en-US" dirty="0" smtClean="0"/>
              <a:t>Parity packet can repair one lost packet in a group of N</a:t>
            </a:r>
          </a:p>
          <a:p>
            <a:pPr lvl="1"/>
            <a:r>
              <a:rPr lang="en-US" dirty="0" smtClean="0"/>
              <a:t>Decoding is delayed for N packets</a:t>
            </a:r>
          </a:p>
        </p:txBody>
      </p:sp>
      <p:pic>
        <p:nvPicPr>
          <p:cNvPr id="77828" name="Picture 2"/>
          <p:cNvPicPr>
            <a:picLocks noChangeAspect="1" noChangeArrowheads="1"/>
          </p:cNvPicPr>
          <p:nvPr/>
        </p:nvPicPr>
        <p:blipFill>
          <a:blip r:embed="rId2" cstate="print"/>
          <a:srcRect/>
          <a:stretch>
            <a:fillRect/>
          </a:stretch>
        </p:blipFill>
        <p:spPr bwMode="auto">
          <a:xfrm>
            <a:off x="309563" y="2825788"/>
            <a:ext cx="8524875" cy="2257425"/>
          </a:xfrm>
          <a:prstGeom prst="rect">
            <a:avLst/>
          </a:prstGeom>
          <a:noFill/>
          <a:ln w="9525">
            <a:noFill/>
            <a:miter lim="800000"/>
            <a:headEnd/>
            <a:tailEnd/>
          </a:ln>
        </p:spPr>
      </p:pic>
      <p:sp>
        <p:nvSpPr>
          <p:cNvPr id="9" name="Rectangle 8"/>
          <p:cNvSpPr/>
          <p:nvPr/>
        </p:nvSpPr>
        <p:spPr bwMode="auto">
          <a:xfrm>
            <a:off x="1071070" y="3523887"/>
            <a:ext cx="367862" cy="263110"/>
          </a:xfrm>
          <a:prstGeom prst="rect">
            <a:avLst/>
          </a:prstGeom>
          <a:solidFill>
            <a:srgbClr val="FF2BD8">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5253487" y="3521014"/>
            <a:ext cx="327803" cy="263110"/>
          </a:xfrm>
          <a:prstGeom prst="rect">
            <a:avLst/>
          </a:prstGeom>
          <a:solidFill>
            <a:srgbClr val="FF2BD8">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7070787" y="3483635"/>
            <a:ext cx="347930" cy="263110"/>
          </a:xfrm>
          <a:prstGeom prst="rect">
            <a:avLst/>
          </a:prstGeom>
          <a:solidFill>
            <a:srgbClr val="FF2BD8">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330100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Domain Resource Records (1)</a:t>
            </a:r>
          </a:p>
        </p:txBody>
      </p:sp>
      <p:sp>
        <p:nvSpPr>
          <p:cNvPr id="10243" name="Rectangle 3"/>
          <p:cNvSpPr>
            <a:spLocks noGrp="1" noChangeArrowheads="1"/>
          </p:cNvSpPr>
          <p:nvPr>
            <p:ph idx="1"/>
          </p:nvPr>
        </p:nvSpPr>
        <p:spPr>
          <a:xfrm>
            <a:off x="914399" y="1296089"/>
            <a:ext cx="7790214" cy="4600081"/>
          </a:xfrm>
        </p:spPr>
        <p:txBody>
          <a:bodyPr/>
          <a:lstStyle/>
          <a:p>
            <a:r>
              <a:rPr lang="en-US" dirty="0" smtClean="0"/>
              <a:t>The key resource records in the namespace are IP addresses (A/AAAA) and name servers (NS), but there are others, too (e.g., MX)</a:t>
            </a:r>
          </a:p>
        </p:txBody>
      </p:sp>
      <p:pic>
        <p:nvPicPr>
          <p:cNvPr id="10244" name="Picture 2"/>
          <p:cNvPicPr>
            <a:picLocks noChangeAspect="1" noChangeArrowheads="1"/>
          </p:cNvPicPr>
          <p:nvPr/>
        </p:nvPicPr>
        <p:blipFill>
          <a:blip r:embed="rId2" cstate="print"/>
          <a:srcRect/>
          <a:stretch>
            <a:fillRect/>
          </a:stretch>
        </p:blipFill>
        <p:spPr bwMode="auto">
          <a:xfrm>
            <a:off x="1081552" y="2713017"/>
            <a:ext cx="7121322" cy="3553266"/>
          </a:xfrm>
          <a:prstGeom prst="rect">
            <a:avLst/>
          </a:prstGeom>
          <a:noFill/>
          <a:ln w="9525">
            <a:noFill/>
            <a:miter lim="800000"/>
            <a:headEnd/>
            <a:tailEnd/>
          </a:ln>
        </p:spPr>
      </p:pic>
      <p:sp>
        <p:nvSpPr>
          <p:cNvPr id="7" name="Footer Placeholder 6"/>
          <p:cNvSpPr>
            <a:spLocks noGrp="1"/>
          </p:cNvSpPr>
          <p:nvPr>
            <p:ph type="ftr" sz="quarter" idx="10"/>
          </p:nvPr>
        </p:nvSpPr>
        <p:spPr/>
        <p:txBody>
          <a:bodyPr/>
          <a:lstStyle/>
          <a:p>
            <a:pPr>
              <a:defRPr/>
            </a:pPr>
            <a:r>
              <a:rPr lang="en-US" smtClean="0"/>
              <a:t>CN5E by Tanenbaum &amp; Wetherall, © Pearson Education-Prentice Hall and D. Wetherall, 2011</a:t>
            </a:r>
            <a:endParaRPr lang="en-US" i="0" dirty="0"/>
          </a:p>
        </p:txBody>
      </p:sp>
      <p:sp>
        <p:nvSpPr>
          <p:cNvPr id="2" name="TextBox 1"/>
          <p:cNvSpPr txBox="1"/>
          <p:nvPr/>
        </p:nvSpPr>
        <p:spPr>
          <a:xfrm>
            <a:off x="6726188" y="4940491"/>
            <a:ext cx="1476686" cy="307777"/>
          </a:xfrm>
          <a:prstGeom prst="rect">
            <a:avLst/>
          </a:prstGeom>
          <a:noFill/>
        </p:spPr>
        <p:txBody>
          <a:bodyPr wrap="none" rtlCol="0">
            <a:spAutoFit/>
          </a:bodyPr>
          <a:lstStyle/>
          <a:p>
            <a:r>
              <a:rPr lang="en-US" sz="1400" dirty="0" smtClean="0"/>
              <a:t>(reverse lookup)</a:t>
            </a:r>
            <a:endParaRPr lang="en-US" sz="1400" dirty="0"/>
          </a:p>
        </p:txBody>
      </p:sp>
      <p:sp>
        <p:nvSpPr>
          <p:cNvPr id="8" name="TextBox 7"/>
          <p:cNvSpPr txBox="1"/>
          <p:nvPr/>
        </p:nvSpPr>
        <p:spPr>
          <a:xfrm>
            <a:off x="6140245" y="4632714"/>
            <a:ext cx="671979" cy="307777"/>
          </a:xfrm>
          <a:prstGeom prst="rect">
            <a:avLst/>
          </a:prstGeom>
          <a:noFill/>
        </p:spPr>
        <p:txBody>
          <a:bodyPr wrap="none" rtlCol="0">
            <a:spAutoFit/>
          </a:bodyPr>
          <a:lstStyle/>
          <a:p>
            <a:r>
              <a:rPr lang="en-US" sz="1400" dirty="0" smtClean="0"/>
              <a:t>(alias)</a:t>
            </a:r>
            <a:endParaRPr lang="en-US" sz="1400" dirty="0"/>
          </a:p>
        </p:txBody>
      </p:sp>
      <p:sp>
        <p:nvSpPr>
          <p:cNvPr id="9" name="TextBox 8"/>
          <p:cNvSpPr txBox="1"/>
          <p:nvPr/>
        </p:nvSpPr>
        <p:spPr>
          <a:xfrm>
            <a:off x="6476233" y="5570563"/>
            <a:ext cx="1904689" cy="307777"/>
          </a:xfrm>
          <a:prstGeom prst="rect">
            <a:avLst/>
          </a:prstGeom>
          <a:noFill/>
        </p:spPr>
        <p:txBody>
          <a:bodyPr wrap="none" rtlCol="0">
            <a:spAutoFit/>
          </a:bodyPr>
          <a:lstStyle/>
          <a:p>
            <a:r>
              <a:rPr lang="en-US" sz="1400" dirty="0" smtClean="0"/>
              <a:t>(example: webserver)</a:t>
            </a:r>
            <a:endParaRPr lang="en-US" sz="1400" dirty="0"/>
          </a:p>
        </p:txBody>
      </p:sp>
      <p:sp>
        <p:nvSpPr>
          <p:cNvPr id="10" name="TextBox 9"/>
          <p:cNvSpPr txBox="1"/>
          <p:nvPr/>
        </p:nvSpPr>
        <p:spPr>
          <a:xfrm>
            <a:off x="7831776" y="5240659"/>
            <a:ext cx="1407758" cy="307777"/>
          </a:xfrm>
          <a:prstGeom prst="rect">
            <a:avLst/>
          </a:prstGeom>
          <a:noFill/>
        </p:spPr>
        <p:txBody>
          <a:bodyPr wrap="none" rtlCol="0">
            <a:spAutoFit/>
          </a:bodyPr>
          <a:lstStyle/>
          <a:p>
            <a:r>
              <a:rPr lang="en-US" sz="1400" dirty="0" smtClean="0"/>
              <a:t>(who can send)</a:t>
            </a:r>
            <a:endParaRPr lang="en-US" sz="1400"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smtClean="0"/>
              <a:t>Streaming Stored Media (5)</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78851" name="Rectangle 3"/>
          <p:cNvSpPr>
            <a:spLocks noGrp="1" noChangeArrowheads="1"/>
          </p:cNvSpPr>
          <p:nvPr>
            <p:ph idx="1"/>
          </p:nvPr>
        </p:nvSpPr>
        <p:spPr>
          <a:xfrm>
            <a:off x="914399" y="1324963"/>
            <a:ext cx="7790214" cy="4600081"/>
          </a:xfrm>
        </p:spPr>
        <p:txBody>
          <a:bodyPr/>
          <a:lstStyle/>
          <a:p>
            <a:r>
              <a:rPr lang="en-US" dirty="0" smtClean="0"/>
              <a:t>Interleaving spreads nearby media samples over different transmissions to reduce the impact of loss</a:t>
            </a:r>
          </a:p>
        </p:txBody>
      </p:sp>
      <p:pic>
        <p:nvPicPr>
          <p:cNvPr id="78852" name="Picture 2"/>
          <p:cNvPicPr>
            <a:picLocks noChangeAspect="1" noChangeArrowheads="1"/>
          </p:cNvPicPr>
          <p:nvPr/>
        </p:nvPicPr>
        <p:blipFill>
          <a:blip r:embed="rId2" cstate="print"/>
          <a:srcRect l="9704"/>
          <a:stretch>
            <a:fillRect/>
          </a:stretch>
        </p:blipFill>
        <p:spPr bwMode="auto">
          <a:xfrm>
            <a:off x="1657350" y="2311400"/>
            <a:ext cx="7356475" cy="3068429"/>
          </a:xfrm>
          <a:prstGeom prst="rect">
            <a:avLst/>
          </a:prstGeom>
          <a:noFill/>
          <a:ln w="9525">
            <a:noFill/>
            <a:miter lim="800000"/>
            <a:headEnd/>
            <a:tailEnd/>
          </a:ln>
        </p:spPr>
      </p:pic>
      <p:sp>
        <p:nvSpPr>
          <p:cNvPr id="9" name="Left Brace 8"/>
          <p:cNvSpPr/>
          <p:nvPr/>
        </p:nvSpPr>
        <p:spPr bwMode="auto">
          <a:xfrm rot="16200000">
            <a:off x="4264820" y="4669629"/>
            <a:ext cx="204788" cy="1495429"/>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1440681" y="5495925"/>
            <a:ext cx="5840060" cy="369332"/>
          </a:xfrm>
          <a:prstGeom prst="rect">
            <a:avLst/>
          </a:prstGeom>
          <a:noFill/>
        </p:spPr>
        <p:txBody>
          <a:bodyPr wrap="none" rtlCol="0">
            <a:spAutoFit/>
          </a:bodyPr>
          <a:lstStyle/>
          <a:p>
            <a:pPr algn="ctr"/>
            <a:r>
              <a:rPr lang="en-US" dirty="0" smtClean="0"/>
              <a:t>Loss reduces temporal resolution; doesn’t leave a gap</a:t>
            </a:r>
            <a:endParaRPr lang="en-US" dirty="0"/>
          </a:p>
        </p:txBody>
      </p:sp>
      <p:sp>
        <p:nvSpPr>
          <p:cNvPr id="11" name="TextBox 10"/>
          <p:cNvSpPr txBox="1"/>
          <p:nvPr/>
        </p:nvSpPr>
        <p:spPr>
          <a:xfrm>
            <a:off x="561976" y="2914650"/>
            <a:ext cx="1104900" cy="646331"/>
          </a:xfrm>
          <a:prstGeom prst="rect">
            <a:avLst/>
          </a:prstGeom>
          <a:noFill/>
        </p:spPr>
        <p:txBody>
          <a:bodyPr wrap="square" rtlCol="0">
            <a:spAutoFit/>
          </a:bodyPr>
          <a:lstStyle/>
          <a:p>
            <a:pPr algn="ctr"/>
            <a:r>
              <a:rPr lang="en-US" dirty="0" smtClean="0">
                <a:solidFill>
                  <a:srgbClr val="FF2BD8"/>
                </a:solidFill>
              </a:rPr>
              <a:t>Packet stream</a:t>
            </a:r>
            <a:endParaRPr lang="en-US" dirty="0">
              <a:solidFill>
                <a:srgbClr val="FF2BD8"/>
              </a:solidFill>
            </a:endParaRPr>
          </a:p>
        </p:txBody>
      </p:sp>
      <p:sp>
        <p:nvSpPr>
          <p:cNvPr id="12" name="TextBox 11"/>
          <p:cNvSpPr txBox="1"/>
          <p:nvPr/>
        </p:nvSpPr>
        <p:spPr>
          <a:xfrm>
            <a:off x="561976" y="4124325"/>
            <a:ext cx="1104900" cy="646331"/>
          </a:xfrm>
          <a:prstGeom prst="rect">
            <a:avLst/>
          </a:prstGeom>
          <a:noFill/>
        </p:spPr>
        <p:txBody>
          <a:bodyPr wrap="square" rtlCol="0">
            <a:spAutoFit/>
          </a:bodyPr>
          <a:lstStyle/>
          <a:p>
            <a:pPr algn="ctr"/>
            <a:r>
              <a:rPr lang="en-US" dirty="0" smtClean="0">
                <a:solidFill>
                  <a:srgbClr val="FF2BD8"/>
                </a:solidFill>
              </a:rPr>
              <a:t>Media samples</a:t>
            </a:r>
            <a:endParaRPr lang="en-US" dirty="0">
              <a:solidFill>
                <a:srgbClr val="FF2BD8"/>
              </a:solidFill>
            </a:endParaRPr>
          </a:p>
        </p:txBody>
      </p:sp>
    </p:spTree>
    <p:extLst>
      <p:ext uri="{BB962C8B-B14F-4D97-AF65-F5344CB8AC3E}">
        <p14:creationId xmlns:p14="http://schemas.microsoft.com/office/powerpoint/2010/main" val="2290554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Streaming Stored Media (6)</a:t>
            </a:r>
            <a:endParaRPr lang="en-US" dirty="0"/>
          </a:p>
        </p:txBody>
      </p:sp>
      <p:sp>
        <p:nvSpPr>
          <p:cNvPr id="4" name="Footer Placeholder 3"/>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3" name="Content Placeholder 2"/>
          <p:cNvSpPr>
            <a:spLocks noGrp="1"/>
          </p:cNvSpPr>
          <p:nvPr>
            <p:ph idx="1"/>
          </p:nvPr>
        </p:nvSpPr>
        <p:spPr>
          <a:xfrm>
            <a:off x="914399" y="1429738"/>
            <a:ext cx="7790214" cy="4600081"/>
          </a:xfrm>
        </p:spPr>
        <p:txBody>
          <a:bodyPr/>
          <a:lstStyle/>
          <a:p>
            <a:r>
              <a:rPr lang="en-US" dirty="0" smtClean="0"/>
              <a:t>Key problem: media may not arrive in time for </a:t>
            </a:r>
            <a:r>
              <a:rPr lang="en-US" dirty="0" err="1" smtClean="0"/>
              <a:t>playout</a:t>
            </a:r>
            <a:r>
              <a:rPr lang="en-US" dirty="0" smtClean="0"/>
              <a:t> due to variable bandwidth and loss/retransmissions</a:t>
            </a:r>
          </a:p>
          <a:p>
            <a:pPr lvl="1"/>
            <a:r>
              <a:rPr lang="en-US" dirty="0" smtClean="0"/>
              <a:t>Client buffers media to absorb jitter; we still need to pick an achievable media rate  </a:t>
            </a:r>
          </a:p>
        </p:txBody>
      </p:sp>
      <p:pic>
        <p:nvPicPr>
          <p:cNvPr id="8" name="Picture 2"/>
          <p:cNvPicPr>
            <a:picLocks noChangeAspect="1" noChangeArrowheads="1"/>
          </p:cNvPicPr>
          <p:nvPr/>
        </p:nvPicPr>
        <p:blipFill>
          <a:blip r:embed="rId2" cstate="print"/>
          <a:srcRect l="3250" t="5247" r="2144" b="5247"/>
          <a:stretch>
            <a:fillRect/>
          </a:stretch>
        </p:blipFill>
        <p:spPr bwMode="auto">
          <a:xfrm>
            <a:off x="1804987" y="3390900"/>
            <a:ext cx="6048375" cy="2564370"/>
          </a:xfrm>
          <a:prstGeom prst="rect">
            <a:avLst/>
          </a:prstGeom>
          <a:noFill/>
          <a:ln w="9525">
            <a:noFill/>
            <a:miter lim="800000"/>
            <a:headEnd/>
            <a:tailEnd/>
          </a:ln>
        </p:spPr>
      </p:pic>
      <p:cxnSp>
        <p:nvCxnSpPr>
          <p:cNvPr id="10" name="Straight Arrow Connector 9"/>
          <p:cNvCxnSpPr/>
          <p:nvPr/>
        </p:nvCxnSpPr>
        <p:spPr bwMode="auto">
          <a:xfrm flipV="1">
            <a:off x="2571750" y="5495925"/>
            <a:ext cx="457200" cy="295276"/>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12" name="TextBox 11"/>
          <p:cNvSpPr txBox="1"/>
          <p:nvPr/>
        </p:nvSpPr>
        <p:spPr>
          <a:xfrm>
            <a:off x="933450" y="5505450"/>
            <a:ext cx="1790700" cy="646331"/>
          </a:xfrm>
          <a:prstGeom prst="rect">
            <a:avLst/>
          </a:prstGeom>
          <a:noFill/>
        </p:spPr>
        <p:txBody>
          <a:bodyPr wrap="square" rtlCol="0">
            <a:spAutoFit/>
          </a:bodyPr>
          <a:lstStyle/>
          <a:p>
            <a:r>
              <a:rPr lang="en-US" dirty="0" smtClean="0"/>
              <a:t>Safety margin, to avoid a stall</a:t>
            </a:r>
            <a:endParaRPr lang="en-US" dirty="0"/>
          </a:p>
        </p:txBody>
      </p:sp>
      <p:cxnSp>
        <p:nvCxnSpPr>
          <p:cNvPr id="13" name="Straight Arrow Connector 12"/>
          <p:cNvCxnSpPr/>
          <p:nvPr/>
        </p:nvCxnSpPr>
        <p:spPr bwMode="auto">
          <a:xfrm flipH="1" flipV="1">
            <a:off x="4600575" y="5543550"/>
            <a:ext cx="457200" cy="295276"/>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14" name="TextBox 13"/>
          <p:cNvSpPr txBox="1"/>
          <p:nvPr/>
        </p:nvSpPr>
        <p:spPr>
          <a:xfrm>
            <a:off x="5010150" y="5514975"/>
            <a:ext cx="2838450" cy="646331"/>
          </a:xfrm>
          <a:prstGeom prst="rect">
            <a:avLst/>
          </a:prstGeom>
          <a:noFill/>
        </p:spPr>
        <p:txBody>
          <a:bodyPr wrap="square" rtlCol="0">
            <a:spAutoFit/>
          </a:bodyPr>
          <a:lstStyle/>
          <a:p>
            <a:r>
              <a:rPr lang="en-US" dirty="0" smtClean="0"/>
              <a:t>Can pause server (or go ahead and save to disk) </a:t>
            </a:r>
            <a:endParaRPr lang="en-US" dirty="0"/>
          </a:p>
        </p:txBody>
      </p:sp>
    </p:spTree>
    <p:extLst>
      <p:ext uri="{BB962C8B-B14F-4D97-AF65-F5344CB8AC3E}">
        <p14:creationId xmlns:p14="http://schemas.microsoft.com/office/powerpoint/2010/main" val="1091556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smtClean="0"/>
              <a:t>Streaming Stored Media (7)</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80899" name="Rectangle 3"/>
          <p:cNvSpPr>
            <a:spLocks noGrp="1" noChangeArrowheads="1"/>
          </p:cNvSpPr>
          <p:nvPr>
            <p:ph idx="1"/>
          </p:nvPr>
        </p:nvSpPr>
        <p:spPr/>
        <p:txBody>
          <a:bodyPr/>
          <a:lstStyle/>
          <a:p>
            <a:r>
              <a:rPr lang="en-US" dirty="0" smtClean="0"/>
              <a:t>RTSP commands</a:t>
            </a:r>
          </a:p>
          <a:p>
            <a:pPr lvl="1"/>
            <a:r>
              <a:rPr lang="en-US" dirty="0" smtClean="0"/>
              <a:t>Sent from player to server to adjust streaming</a:t>
            </a:r>
          </a:p>
        </p:txBody>
      </p:sp>
      <p:pic>
        <p:nvPicPr>
          <p:cNvPr id="80900" name="Picture 2"/>
          <p:cNvPicPr>
            <a:picLocks noChangeAspect="1" noChangeArrowheads="1"/>
          </p:cNvPicPr>
          <p:nvPr/>
        </p:nvPicPr>
        <p:blipFill>
          <a:blip r:embed="rId2" cstate="print"/>
          <a:srcRect/>
          <a:stretch>
            <a:fillRect/>
          </a:stretch>
        </p:blipFill>
        <p:spPr bwMode="auto">
          <a:xfrm>
            <a:off x="904875" y="2849563"/>
            <a:ext cx="7346950" cy="2372853"/>
          </a:xfrm>
          <a:prstGeom prst="rect">
            <a:avLst/>
          </a:prstGeom>
          <a:noFill/>
          <a:ln w="9525">
            <a:noFill/>
            <a:miter lim="800000"/>
            <a:headEnd/>
            <a:tailEnd/>
          </a:ln>
        </p:spPr>
      </p:pic>
    </p:spTree>
    <p:extLst>
      <p:ext uri="{BB962C8B-B14F-4D97-AF65-F5344CB8AC3E}">
        <p14:creationId xmlns:p14="http://schemas.microsoft.com/office/powerpoint/2010/main" val="4054129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cs typeface="Arial" charset="0"/>
              </a:rPr>
              <a:t>Streaming Live Media (1)</a:t>
            </a:r>
            <a:endParaRPr lang="en-US" dirty="0"/>
          </a:p>
        </p:txBody>
      </p:sp>
      <p:sp>
        <p:nvSpPr>
          <p:cNvPr id="3" name="Footer Placeholder 2"/>
          <p:cNvSpPr>
            <a:spLocks noGrp="1"/>
          </p:cNvSpPr>
          <p:nvPr>
            <p:ph type="ftr" sz="quarter" idx="10"/>
          </p:nvPr>
        </p:nvSpPr>
        <p:spPr/>
        <p:txBody>
          <a:bodyPr/>
          <a:lstStyle/>
          <a:p>
            <a:pPr>
              <a:defRPr/>
            </a:pPr>
            <a:r>
              <a:rPr lang="en-US" smtClean="0"/>
              <a:t>CN5E by Tanenbaum &amp; Wetherall, © Pearson Education-Prentice Hall and D. Wetherall, 2011</a:t>
            </a:r>
            <a:endParaRPr lang="en-US" i="0" dirty="0"/>
          </a:p>
        </p:txBody>
      </p:sp>
      <p:sp>
        <p:nvSpPr>
          <p:cNvPr id="4" name="Content Placeholder 3"/>
          <p:cNvSpPr>
            <a:spLocks noGrp="1"/>
          </p:cNvSpPr>
          <p:nvPr>
            <p:ph idx="1"/>
          </p:nvPr>
        </p:nvSpPr>
        <p:spPr/>
        <p:txBody>
          <a:bodyPr/>
          <a:lstStyle/>
          <a:p>
            <a:r>
              <a:rPr lang="en-US" dirty="0" smtClean="0"/>
              <a:t>Streaming live media is similar to the stored case plus: </a:t>
            </a:r>
          </a:p>
          <a:p>
            <a:pPr lvl="1"/>
            <a:r>
              <a:rPr lang="en-US" dirty="0" smtClean="0"/>
              <a:t>Can’t stream faster than “live rate” to get ahead</a:t>
            </a:r>
          </a:p>
          <a:p>
            <a:pPr lvl="2"/>
            <a:r>
              <a:rPr lang="en-US" dirty="0" smtClean="0"/>
              <a:t>Usually need larger buffer to absorb jitter</a:t>
            </a:r>
          </a:p>
          <a:p>
            <a:pPr lvl="1"/>
            <a:r>
              <a:rPr lang="en-US" dirty="0" smtClean="0"/>
              <a:t>Often have many users viewing at the same time</a:t>
            </a:r>
          </a:p>
          <a:p>
            <a:pPr lvl="2"/>
            <a:r>
              <a:rPr lang="en-US" dirty="0" smtClean="0"/>
              <a:t>UDP with multicast greatly improves efficiency. It is rarely available, so many TCP connections are used.</a:t>
            </a:r>
          </a:p>
          <a:p>
            <a:pPr lvl="2"/>
            <a:r>
              <a:rPr lang="en-US" dirty="0" smtClean="0"/>
              <a:t>For very many users, content distribution is used [later] </a:t>
            </a:r>
          </a:p>
          <a:p>
            <a:endParaRPr lang="en-US" dirty="0"/>
          </a:p>
        </p:txBody>
      </p:sp>
    </p:spTree>
    <p:extLst>
      <p:ext uri="{BB962C8B-B14F-4D97-AF65-F5344CB8AC3E}">
        <p14:creationId xmlns:p14="http://schemas.microsoft.com/office/powerpoint/2010/main" val="248752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dirty="0" smtClean="0"/>
              <a:t>Streaming Live Media (2)</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81923" name="Rectangle 3"/>
          <p:cNvSpPr>
            <a:spLocks noGrp="1" noChangeArrowheads="1"/>
          </p:cNvSpPr>
          <p:nvPr>
            <p:ph idx="1"/>
          </p:nvPr>
        </p:nvSpPr>
        <p:spPr>
          <a:xfrm>
            <a:off x="914399" y="1401163"/>
            <a:ext cx="7790214" cy="4600081"/>
          </a:xfrm>
        </p:spPr>
        <p:txBody>
          <a:bodyPr/>
          <a:lstStyle/>
          <a:p>
            <a:r>
              <a:rPr lang="en-US" dirty="0" smtClean="0"/>
              <a:t>With multicast streaming media, parity is effective</a:t>
            </a:r>
          </a:p>
          <a:p>
            <a:pPr lvl="1"/>
            <a:r>
              <a:rPr lang="en-US" dirty="0" smtClean="0"/>
              <a:t>Clients can each lose a different packet and recover</a:t>
            </a:r>
          </a:p>
        </p:txBody>
      </p:sp>
      <p:pic>
        <p:nvPicPr>
          <p:cNvPr id="81924" name="Picture 2"/>
          <p:cNvPicPr>
            <a:picLocks noChangeAspect="1" noChangeArrowheads="1"/>
          </p:cNvPicPr>
          <p:nvPr/>
        </p:nvPicPr>
        <p:blipFill>
          <a:blip r:embed="rId2" cstate="print"/>
          <a:srcRect/>
          <a:stretch>
            <a:fillRect/>
          </a:stretch>
        </p:blipFill>
        <p:spPr bwMode="auto">
          <a:xfrm>
            <a:off x="1345406" y="2444750"/>
            <a:ext cx="6472238" cy="3589370"/>
          </a:xfrm>
          <a:prstGeom prst="rect">
            <a:avLst/>
          </a:prstGeom>
          <a:noFill/>
          <a:ln w="9525">
            <a:noFill/>
            <a:miter lim="800000"/>
            <a:headEnd/>
            <a:tailEnd/>
          </a:ln>
        </p:spPr>
      </p:pic>
    </p:spTree>
    <p:extLst>
      <p:ext uri="{BB962C8B-B14F-4D97-AF65-F5344CB8AC3E}">
        <p14:creationId xmlns:p14="http://schemas.microsoft.com/office/powerpoint/2010/main" val="366285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smtClean="0"/>
              <a:t>Streaming Live Media (2)</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82947" name="Rectangle 3"/>
          <p:cNvSpPr>
            <a:spLocks noGrp="1" noChangeArrowheads="1"/>
          </p:cNvSpPr>
          <p:nvPr>
            <p:ph idx="1"/>
          </p:nvPr>
        </p:nvSpPr>
        <p:spPr/>
        <p:txBody>
          <a:bodyPr/>
          <a:lstStyle/>
          <a:p>
            <a:r>
              <a:rPr lang="en-US" dirty="0" smtClean="0"/>
              <a:t>Production side of a student radio station.</a:t>
            </a:r>
          </a:p>
        </p:txBody>
      </p:sp>
      <p:pic>
        <p:nvPicPr>
          <p:cNvPr id="82948" name="Picture 2"/>
          <p:cNvPicPr>
            <a:picLocks noChangeAspect="1" noChangeArrowheads="1"/>
          </p:cNvPicPr>
          <p:nvPr/>
        </p:nvPicPr>
        <p:blipFill>
          <a:blip r:embed="rId2" cstate="print"/>
          <a:srcRect/>
          <a:stretch>
            <a:fillRect/>
          </a:stretch>
        </p:blipFill>
        <p:spPr bwMode="auto">
          <a:xfrm>
            <a:off x="1404143" y="2566988"/>
            <a:ext cx="6335713" cy="2911464"/>
          </a:xfrm>
          <a:prstGeom prst="rect">
            <a:avLst/>
          </a:prstGeom>
          <a:noFill/>
          <a:ln w="9525">
            <a:noFill/>
            <a:miter lim="800000"/>
            <a:headEnd/>
            <a:tailEnd/>
          </a:ln>
        </p:spPr>
      </p:pic>
      <p:cxnSp>
        <p:nvCxnSpPr>
          <p:cNvPr id="10" name="Straight Connector 9"/>
          <p:cNvCxnSpPr/>
          <p:nvPr/>
        </p:nvCxnSpPr>
        <p:spPr bwMode="auto">
          <a:xfrm rot="5400000">
            <a:off x="4843463" y="4252912"/>
            <a:ext cx="2200275" cy="0"/>
          </a:xfrm>
          <a:prstGeom prst="line">
            <a:avLst/>
          </a:prstGeom>
          <a:solidFill>
            <a:schemeClr val="accent1"/>
          </a:solidFill>
          <a:ln w="19050" cap="flat" cmpd="sng" algn="ctr">
            <a:solidFill>
              <a:schemeClr val="accent3">
                <a:lumMod val="60000"/>
                <a:lumOff val="40000"/>
              </a:schemeClr>
            </a:solidFill>
            <a:prstDash val="lgDash"/>
            <a:round/>
            <a:headEnd type="none" w="med" len="med"/>
            <a:tailEnd type="none" w="med" len="med"/>
          </a:ln>
          <a:effectLst/>
        </p:spPr>
      </p:cxnSp>
      <p:sp>
        <p:nvSpPr>
          <p:cNvPr id="11" name="TextBox 10"/>
          <p:cNvSpPr txBox="1"/>
          <p:nvPr/>
        </p:nvSpPr>
        <p:spPr>
          <a:xfrm>
            <a:off x="6343650" y="3190875"/>
            <a:ext cx="1172116" cy="369332"/>
          </a:xfrm>
          <a:prstGeom prst="rect">
            <a:avLst/>
          </a:prstGeom>
          <a:noFill/>
        </p:spPr>
        <p:txBody>
          <a:bodyPr wrap="none" rtlCol="0">
            <a:spAutoFit/>
          </a:bodyPr>
          <a:lstStyle/>
          <a:p>
            <a:r>
              <a:rPr lang="en-US" dirty="0" smtClean="0"/>
              <a:t>As before</a:t>
            </a:r>
            <a:endParaRPr lang="en-US" dirty="0"/>
          </a:p>
        </p:txBody>
      </p:sp>
    </p:spTree>
    <p:extLst>
      <p:ext uri="{BB962C8B-B14F-4D97-AF65-F5344CB8AC3E}">
        <p14:creationId xmlns:p14="http://schemas.microsoft.com/office/powerpoint/2010/main" val="1664576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cs typeface="Arial" charset="0"/>
              </a:rPr>
              <a:t>Real-Time Conferencing (1)</a:t>
            </a:r>
            <a:endParaRPr lang="en-US" dirty="0"/>
          </a:p>
        </p:txBody>
      </p:sp>
      <p:sp>
        <p:nvSpPr>
          <p:cNvPr id="3" name="Footer Placeholder 2"/>
          <p:cNvSpPr>
            <a:spLocks noGrp="1"/>
          </p:cNvSpPr>
          <p:nvPr>
            <p:ph type="ftr" sz="quarter" idx="10"/>
          </p:nvPr>
        </p:nvSpPr>
        <p:spPr/>
        <p:txBody>
          <a:bodyPr/>
          <a:lstStyle/>
          <a:p>
            <a:pPr>
              <a:defRPr/>
            </a:pPr>
            <a:r>
              <a:rPr lang="en-US" smtClean="0"/>
              <a:t>CN5E by Tanenbaum &amp; Wetherall, © Pearson Education-Prentice Hall and D. Wetherall, 2011</a:t>
            </a:r>
            <a:endParaRPr lang="en-US" i="0" dirty="0"/>
          </a:p>
        </p:txBody>
      </p:sp>
      <p:sp>
        <p:nvSpPr>
          <p:cNvPr id="4" name="Content Placeholder 3"/>
          <p:cNvSpPr>
            <a:spLocks noGrp="1"/>
          </p:cNvSpPr>
          <p:nvPr>
            <p:ph idx="1"/>
          </p:nvPr>
        </p:nvSpPr>
        <p:spPr/>
        <p:txBody>
          <a:bodyPr/>
          <a:lstStyle/>
          <a:p>
            <a:r>
              <a:rPr lang="en-US" dirty="0" smtClean="0"/>
              <a:t>Real-time conferencing has two or more connected live media streams, e.g., voice over IP, Skype video call</a:t>
            </a:r>
          </a:p>
          <a:p>
            <a:r>
              <a:rPr lang="en-US" dirty="0" smtClean="0"/>
              <a:t>Key issue over live streaming is low (interactive) latency</a:t>
            </a:r>
          </a:p>
          <a:p>
            <a:pPr lvl="1"/>
            <a:r>
              <a:rPr lang="en-US" dirty="0" smtClean="0"/>
              <a:t>Want to reduce delay to near propagation</a:t>
            </a:r>
          </a:p>
          <a:p>
            <a:pPr lvl="1"/>
            <a:r>
              <a:rPr lang="en-US" dirty="0" smtClean="0"/>
              <a:t>Benefits from network support, e.g., </a:t>
            </a:r>
            <a:r>
              <a:rPr lang="en-US" dirty="0" err="1" smtClean="0"/>
              <a:t>QoS</a:t>
            </a:r>
            <a:endParaRPr lang="en-US" dirty="0" smtClean="0"/>
          </a:p>
          <a:p>
            <a:pPr lvl="1"/>
            <a:r>
              <a:rPr lang="en-US" dirty="0" smtClean="0"/>
              <a:t>Or, benefits from ample bandwidth (no congestion)</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smtClean="0"/>
              <a:t>Real-Time Conferencing (2)</a:t>
            </a:r>
          </a:p>
        </p:txBody>
      </p:sp>
      <p:sp>
        <p:nvSpPr>
          <p:cNvPr id="5" name="Footer Placeholder 4"/>
          <p:cNvSpPr>
            <a:spLocks noGrp="1"/>
          </p:cNvSpPr>
          <p:nvPr>
            <p:ph type="ftr" sz="quarter" idx="10"/>
          </p:nvPr>
        </p:nvSpPr>
        <p:spPr/>
        <p:txBody>
          <a:bodyPr/>
          <a:lstStyle/>
          <a:p>
            <a:r>
              <a:rPr lang="en-US" dirty="0" smtClean="0"/>
              <a:t>CN5E by Tanenbaum &amp; Wetherall, © Pearson Education-Prentice Hall and D. Wetherall, 2011</a:t>
            </a:r>
            <a:endParaRPr lang="en-US" dirty="0"/>
          </a:p>
        </p:txBody>
      </p:sp>
      <p:sp>
        <p:nvSpPr>
          <p:cNvPr id="83971" name="Rectangle 3"/>
          <p:cNvSpPr>
            <a:spLocks noGrp="1" noChangeArrowheads="1"/>
          </p:cNvSpPr>
          <p:nvPr>
            <p:ph idx="1"/>
          </p:nvPr>
        </p:nvSpPr>
        <p:spPr/>
        <p:txBody>
          <a:bodyPr/>
          <a:lstStyle/>
          <a:p>
            <a:r>
              <a:rPr lang="en-US" dirty="0" smtClean="0"/>
              <a:t>H.323 architecture for Internet telephony supports calls between Internet computers and PSTN phones.</a:t>
            </a:r>
          </a:p>
        </p:txBody>
      </p:sp>
      <p:pic>
        <p:nvPicPr>
          <p:cNvPr id="83972" name="Picture 2"/>
          <p:cNvPicPr>
            <a:picLocks noChangeAspect="1" noChangeArrowheads="1"/>
          </p:cNvPicPr>
          <p:nvPr/>
        </p:nvPicPr>
        <p:blipFill>
          <a:blip r:embed="rId2" cstate="print"/>
          <a:srcRect/>
          <a:stretch>
            <a:fillRect/>
          </a:stretch>
        </p:blipFill>
        <p:spPr bwMode="auto">
          <a:xfrm>
            <a:off x="461962" y="2911475"/>
            <a:ext cx="8220075" cy="2667000"/>
          </a:xfrm>
          <a:prstGeom prst="rect">
            <a:avLst/>
          </a:prstGeom>
          <a:noFill/>
          <a:ln w="9525">
            <a:noFill/>
            <a:miter lim="800000"/>
            <a:headEnd/>
            <a:tailEnd/>
          </a:ln>
        </p:spPr>
      </p:pic>
      <p:sp>
        <p:nvSpPr>
          <p:cNvPr id="9" name="TextBox 8"/>
          <p:cNvSpPr txBox="1"/>
          <p:nvPr/>
        </p:nvSpPr>
        <p:spPr>
          <a:xfrm>
            <a:off x="695326" y="5067300"/>
            <a:ext cx="2305050" cy="553998"/>
          </a:xfrm>
          <a:prstGeom prst="rect">
            <a:avLst/>
          </a:prstGeom>
          <a:solidFill>
            <a:schemeClr val="bg1"/>
          </a:solidFill>
        </p:spPr>
        <p:txBody>
          <a:bodyPr wrap="square" lIns="0" tIns="0" rIns="0" bIns="0" rtlCol="0">
            <a:spAutoFit/>
          </a:bodyPr>
          <a:lstStyle/>
          <a:p>
            <a:pPr algn="ctr"/>
            <a:r>
              <a:rPr lang="en-US" dirty="0" smtClean="0">
                <a:solidFill>
                  <a:srgbClr val="FF2BD8"/>
                </a:solidFill>
              </a:rPr>
              <a:t>Gatekeeper controls calls for LAN hosts</a:t>
            </a:r>
            <a:endParaRPr lang="en-US" dirty="0">
              <a:solidFill>
                <a:srgbClr val="FF2BD8"/>
              </a:solidFill>
            </a:endParaRPr>
          </a:p>
        </p:txBody>
      </p:sp>
      <p:sp>
        <p:nvSpPr>
          <p:cNvPr id="11" name="TextBox 10"/>
          <p:cNvSpPr txBox="1"/>
          <p:nvPr/>
        </p:nvSpPr>
        <p:spPr>
          <a:xfrm>
            <a:off x="3648075" y="4124325"/>
            <a:ext cx="790601" cy="307777"/>
          </a:xfrm>
          <a:prstGeom prst="rect">
            <a:avLst/>
          </a:prstGeom>
          <a:solidFill>
            <a:schemeClr val="bg1">
              <a:lumMod val="85000"/>
            </a:schemeClr>
          </a:solidFill>
        </p:spPr>
        <p:txBody>
          <a:bodyPr wrap="none" rtlCol="0">
            <a:spAutoFit/>
          </a:bodyPr>
          <a:lstStyle/>
          <a:p>
            <a:r>
              <a:rPr lang="en-US" sz="1400" dirty="0" smtClean="0"/>
              <a:t>Internet</a:t>
            </a:r>
            <a:endParaRPr lang="en-US" sz="1400" dirty="0"/>
          </a:p>
        </p:txBody>
      </p:sp>
      <p:cxnSp>
        <p:nvCxnSpPr>
          <p:cNvPr id="14" name="Straight Arrow Connector 13"/>
          <p:cNvCxnSpPr/>
          <p:nvPr/>
        </p:nvCxnSpPr>
        <p:spPr bwMode="auto">
          <a:xfrm rot="16200000" flipH="1">
            <a:off x="3490913" y="3814762"/>
            <a:ext cx="428625" cy="247650"/>
          </a:xfrm>
          <a:prstGeom prst="straightConnector1">
            <a:avLst/>
          </a:prstGeom>
          <a:solidFill>
            <a:schemeClr val="accent1"/>
          </a:solidFill>
          <a:ln w="19050" cap="flat" cmpd="sng" algn="ctr">
            <a:solidFill>
              <a:schemeClr val="accent3">
                <a:lumMod val="60000"/>
                <a:lumOff val="40000"/>
              </a:schemeClr>
            </a:solidFill>
            <a:prstDash val="solid"/>
            <a:round/>
            <a:headEnd type="arrow" w="med" len="med"/>
            <a:tailEnd type="arrow" w="med" len="med"/>
          </a:ln>
          <a:effectLst/>
        </p:spPr>
      </p:cxnSp>
      <p:cxnSp>
        <p:nvCxnSpPr>
          <p:cNvPr id="16" name="Straight Arrow Connector 15"/>
          <p:cNvCxnSpPr/>
          <p:nvPr/>
        </p:nvCxnSpPr>
        <p:spPr bwMode="auto">
          <a:xfrm flipV="1">
            <a:off x="4438676" y="4295775"/>
            <a:ext cx="2238349" cy="1489"/>
          </a:xfrm>
          <a:prstGeom prst="straightConnector1">
            <a:avLst/>
          </a:prstGeom>
          <a:solidFill>
            <a:schemeClr val="accent1"/>
          </a:solidFill>
          <a:ln w="19050" cap="flat" cmpd="sng" algn="ctr">
            <a:solidFill>
              <a:schemeClr val="accent3">
                <a:lumMod val="60000"/>
                <a:lumOff val="40000"/>
              </a:schemeClr>
            </a:solidFill>
            <a:prstDash val="solid"/>
            <a:round/>
            <a:headEnd type="arrow" w="med" len="med"/>
            <a:tailEnd type="arrow" w="med" len="med"/>
          </a:ln>
          <a:effectLst/>
        </p:spPr>
      </p:cxnSp>
      <p:cxnSp>
        <p:nvCxnSpPr>
          <p:cNvPr id="18" name="Straight Arrow Connector 17"/>
          <p:cNvCxnSpPr/>
          <p:nvPr/>
        </p:nvCxnSpPr>
        <p:spPr bwMode="auto">
          <a:xfrm>
            <a:off x="7296150" y="4495800"/>
            <a:ext cx="457200" cy="419100"/>
          </a:xfrm>
          <a:prstGeom prst="straightConnector1">
            <a:avLst/>
          </a:prstGeom>
          <a:solidFill>
            <a:schemeClr val="accent1"/>
          </a:solidFill>
          <a:ln w="19050" cap="flat" cmpd="sng" algn="ctr">
            <a:solidFill>
              <a:schemeClr val="accent3">
                <a:lumMod val="60000"/>
                <a:lumOff val="40000"/>
              </a:schemeClr>
            </a:solidFill>
            <a:prstDash val="solid"/>
            <a:round/>
            <a:headEnd type="arrow" w="med" len="med"/>
            <a:tailEnd type="arrow" w="med" len="med"/>
          </a:ln>
          <a:effectLst/>
        </p:spPr>
      </p:cxnSp>
      <p:sp>
        <p:nvSpPr>
          <p:cNvPr id="19" name="TextBox 18"/>
          <p:cNvSpPr txBox="1"/>
          <p:nvPr/>
        </p:nvSpPr>
        <p:spPr>
          <a:xfrm>
            <a:off x="3562351" y="3161526"/>
            <a:ext cx="838199" cy="553998"/>
          </a:xfrm>
          <a:prstGeom prst="rect">
            <a:avLst/>
          </a:prstGeom>
          <a:noFill/>
        </p:spPr>
        <p:txBody>
          <a:bodyPr wrap="square" lIns="0" tIns="0" rIns="0" bIns="0" rtlCol="0">
            <a:spAutoFit/>
          </a:bodyPr>
          <a:lstStyle/>
          <a:p>
            <a:pPr algn="ctr"/>
            <a:r>
              <a:rPr lang="en-US" dirty="0" smtClean="0">
                <a:solidFill>
                  <a:srgbClr val="FF2BD8"/>
                </a:solidFill>
              </a:rPr>
              <a:t>VoIP</a:t>
            </a:r>
          </a:p>
          <a:p>
            <a:pPr algn="ctr"/>
            <a:r>
              <a:rPr lang="en-US" dirty="0" smtClean="0">
                <a:solidFill>
                  <a:srgbClr val="FF2BD8"/>
                </a:solidFill>
              </a:rPr>
              <a:t>call</a:t>
            </a:r>
            <a:endParaRPr lang="en-US" dirty="0">
              <a:solidFill>
                <a:srgbClr val="FF2BD8"/>
              </a:solidFill>
            </a:endParaRPr>
          </a:p>
        </p:txBody>
      </p:sp>
      <p:sp>
        <p:nvSpPr>
          <p:cNvPr id="20" name="TextBox 19"/>
          <p:cNvSpPr txBox="1"/>
          <p:nvPr/>
        </p:nvSpPr>
        <p:spPr>
          <a:xfrm>
            <a:off x="5000625" y="3048000"/>
            <a:ext cx="1319592" cy="307777"/>
          </a:xfrm>
          <a:prstGeom prst="rect">
            <a:avLst/>
          </a:prstGeom>
          <a:noFill/>
        </p:spPr>
        <p:txBody>
          <a:bodyPr wrap="none" rtlCol="0">
            <a:spAutoFit/>
          </a:bodyPr>
          <a:lstStyle/>
          <a:p>
            <a:r>
              <a:rPr lang="en-US" sz="1400" dirty="0" smtClean="0"/>
              <a:t>Internet/PSTN</a:t>
            </a:r>
            <a:endParaRPr lang="en-US" sz="14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smtClean="0"/>
              <a:t>Real-Time Conferencing (3)</a:t>
            </a:r>
            <a:endParaRPr lang="en-US" dirty="0" smtClean="0"/>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84995" name="Rectangle 3"/>
          <p:cNvSpPr>
            <a:spLocks noGrp="1" noChangeArrowheads="1"/>
          </p:cNvSpPr>
          <p:nvPr>
            <p:ph idx="1"/>
          </p:nvPr>
        </p:nvSpPr>
        <p:spPr>
          <a:xfrm>
            <a:off x="914399" y="1267813"/>
            <a:ext cx="7790214" cy="4600081"/>
          </a:xfrm>
        </p:spPr>
        <p:txBody>
          <a:bodyPr/>
          <a:lstStyle/>
          <a:p>
            <a:r>
              <a:rPr lang="en-US" dirty="0" smtClean="0"/>
              <a:t>H.323 protocol stack:</a:t>
            </a:r>
          </a:p>
          <a:p>
            <a:pPr lvl="1"/>
            <a:r>
              <a:rPr lang="en-US" dirty="0" smtClean="0"/>
              <a:t>Call is digital audio/video over RTP/UDP/IP</a:t>
            </a:r>
          </a:p>
          <a:p>
            <a:pPr lvl="1"/>
            <a:r>
              <a:rPr lang="en-US" dirty="0" smtClean="0"/>
              <a:t>Call setup is handled by other protocols (Q.931 etc.)</a:t>
            </a:r>
          </a:p>
        </p:txBody>
      </p:sp>
      <p:pic>
        <p:nvPicPr>
          <p:cNvPr id="84996" name="Picture 2"/>
          <p:cNvPicPr>
            <a:picLocks noChangeAspect="1" noChangeArrowheads="1"/>
          </p:cNvPicPr>
          <p:nvPr/>
        </p:nvPicPr>
        <p:blipFill>
          <a:blip r:embed="rId2" cstate="print"/>
          <a:srcRect/>
          <a:stretch>
            <a:fillRect/>
          </a:stretch>
        </p:blipFill>
        <p:spPr bwMode="auto">
          <a:xfrm>
            <a:off x="1314450" y="2693989"/>
            <a:ext cx="6529387" cy="3579362"/>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smtClean="0"/>
              <a:t>Real-Time Conferencing (4)</a:t>
            </a:r>
            <a:endParaRPr lang="en-US" dirty="0" smtClean="0"/>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86019" name="Rectangle 3"/>
          <p:cNvSpPr>
            <a:spLocks noGrp="1" noChangeArrowheads="1"/>
          </p:cNvSpPr>
          <p:nvPr>
            <p:ph idx="1"/>
          </p:nvPr>
        </p:nvSpPr>
        <p:spPr>
          <a:xfrm>
            <a:off x="914399" y="1467838"/>
            <a:ext cx="7790214" cy="4600081"/>
          </a:xfrm>
        </p:spPr>
        <p:txBody>
          <a:bodyPr/>
          <a:lstStyle/>
          <a:p>
            <a:r>
              <a:rPr lang="en-US" dirty="0" smtClean="0"/>
              <a:t>Logical channels that make up an H.323 call</a:t>
            </a:r>
          </a:p>
        </p:txBody>
      </p:sp>
      <p:pic>
        <p:nvPicPr>
          <p:cNvPr id="86020" name="Picture 2"/>
          <p:cNvPicPr>
            <a:picLocks noChangeAspect="1" noChangeArrowheads="1"/>
          </p:cNvPicPr>
          <p:nvPr/>
        </p:nvPicPr>
        <p:blipFill>
          <a:blip r:embed="rId2" cstate="print"/>
          <a:srcRect/>
          <a:stretch>
            <a:fillRect/>
          </a:stretch>
        </p:blipFill>
        <p:spPr bwMode="auto">
          <a:xfrm>
            <a:off x="450056" y="2297165"/>
            <a:ext cx="8243888" cy="3597170"/>
          </a:xfrm>
          <a:prstGeom prst="rect">
            <a:avLst/>
          </a:prstGeom>
          <a:noFill/>
          <a:ln w="9525">
            <a:noFill/>
            <a:miter lim="800000"/>
            <a:headEnd/>
            <a:tailEnd/>
          </a:ln>
        </p:spPr>
      </p:pic>
      <p:sp>
        <p:nvSpPr>
          <p:cNvPr id="17" name="Rectangle 16"/>
          <p:cNvSpPr/>
          <p:nvPr/>
        </p:nvSpPr>
        <p:spPr bwMode="auto">
          <a:xfrm>
            <a:off x="2419350" y="3857625"/>
            <a:ext cx="4210050" cy="457200"/>
          </a:xfrm>
          <a:prstGeom prst="rect">
            <a:avLst/>
          </a:prstGeom>
          <a:solidFill>
            <a:srgbClr val="FF2BD8">
              <a:alpha val="3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Rectangle 17"/>
          <p:cNvSpPr/>
          <p:nvPr/>
        </p:nvSpPr>
        <p:spPr bwMode="auto">
          <a:xfrm>
            <a:off x="2419350" y="4476750"/>
            <a:ext cx="4229100" cy="457200"/>
          </a:xfrm>
          <a:prstGeom prst="rect">
            <a:avLst/>
          </a:prstGeom>
          <a:solidFill>
            <a:srgbClr val="FF2BD8">
              <a:alpha val="3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Oval 12"/>
          <p:cNvSpPr/>
          <p:nvPr/>
        </p:nvSpPr>
        <p:spPr bwMode="auto">
          <a:xfrm>
            <a:off x="2286000" y="3857625"/>
            <a:ext cx="228600" cy="46672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2286000" y="4467225"/>
            <a:ext cx="228600" cy="46672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9" name="Oval 18"/>
          <p:cNvSpPr/>
          <p:nvPr/>
        </p:nvSpPr>
        <p:spPr bwMode="auto">
          <a:xfrm>
            <a:off x="6534150" y="3857625"/>
            <a:ext cx="228600" cy="466725"/>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 name="Oval 19"/>
          <p:cNvSpPr/>
          <p:nvPr/>
        </p:nvSpPr>
        <p:spPr bwMode="auto">
          <a:xfrm>
            <a:off x="6534150" y="4467225"/>
            <a:ext cx="228600" cy="466725"/>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Oval 14"/>
          <p:cNvSpPr/>
          <p:nvPr/>
        </p:nvSpPr>
        <p:spPr bwMode="auto">
          <a:xfrm>
            <a:off x="6534150" y="4467225"/>
            <a:ext cx="228600" cy="466725"/>
          </a:xfrm>
          <a:prstGeom prst="ellipse">
            <a:avLst/>
          </a:prstGeom>
          <a:solidFill>
            <a:srgbClr val="FF2BD8">
              <a:alpha val="3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Oval 15"/>
          <p:cNvSpPr/>
          <p:nvPr/>
        </p:nvSpPr>
        <p:spPr bwMode="auto">
          <a:xfrm>
            <a:off x="6534150" y="3857625"/>
            <a:ext cx="228600" cy="466725"/>
          </a:xfrm>
          <a:prstGeom prst="ellipse">
            <a:avLst/>
          </a:prstGeom>
          <a:solidFill>
            <a:srgbClr val="FF2BD8">
              <a:alpha val="3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bwMode="auto">
          <a:xfrm>
            <a:off x="6048375" y="4087813"/>
            <a:ext cx="542925" cy="1588"/>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12" name="Straight Arrow Connector 11"/>
          <p:cNvCxnSpPr/>
          <p:nvPr/>
        </p:nvCxnSpPr>
        <p:spPr bwMode="auto">
          <a:xfrm flipH="1">
            <a:off x="2609850" y="4697413"/>
            <a:ext cx="542925" cy="1588"/>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smtClean="0"/>
              <a:t>Domain Resource Records (2)</a:t>
            </a:r>
          </a:p>
        </p:txBody>
      </p:sp>
      <p:sp>
        <p:nvSpPr>
          <p:cNvPr id="11267" name="Rectangle 3"/>
          <p:cNvSpPr>
            <a:spLocks noGrp="1" noChangeArrowheads="1"/>
          </p:cNvSpPr>
          <p:nvPr>
            <p:ph idx="1"/>
          </p:nvPr>
        </p:nvSpPr>
        <p:spPr>
          <a:xfrm>
            <a:off x="457200" y="5771519"/>
            <a:ext cx="8229600" cy="877836"/>
          </a:xfrm>
        </p:spPr>
        <p:txBody>
          <a:bodyPr/>
          <a:lstStyle/>
          <a:p>
            <a:pPr algn="ctr"/>
            <a:r>
              <a:rPr lang="en-US" dirty="0" smtClean="0"/>
              <a:t>A portion of a possible DNS database for cs.vu.nl.</a:t>
            </a:r>
          </a:p>
        </p:txBody>
      </p:sp>
      <p:pic>
        <p:nvPicPr>
          <p:cNvPr id="11268" name="Picture 2"/>
          <p:cNvPicPr>
            <a:picLocks noChangeAspect="1" noChangeArrowheads="1"/>
          </p:cNvPicPr>
          <p:nvPr/>
        </p:nvPicPr>
        <p:blipFill>
          <a:blip r:embed="rId2" cstate="print"/>
          <a:srcRect/>
          <a:stretch>
            <a:fillRect/>
          </a:stretch>
        </p:blipFill>
        <p:spPr bwMode="auto">
          <a:xfrm>
            <a:off x="1527175" y="993363"/>
            <a:ext cx="6418263" cy="4737100"/>
          </a:xfrm>
          <a:prstGeom prst="rect">
            <a:avLst/>
          </a:prstGeom>
          <a:noFill/>
          <a:ln w="9525">
            <a:noFill/>
            <a:miter lim="800000"/>
            <a:headEnd/>
            <a:tailEnd/>
          </a:ln>
        </p:spPr>
      </p:pic>
      <p:sp>
        <p:nvSpPr>
          <p:cNvPr id="7" name="TextBox 6"/>
          <p:cNvSpPr txBox="1"/>
          <p:nvPr/>
        </p:nvSpPr>
        <p:spPr>
          <a:xfrm>
            <a:off x="6585581" y="2290915"/>
            <a:ext cx="1555529" cy="646331"/>
          </a:xfrm>
          <a:prstGeom prst="rect">
            <a:avLst/>
          </a:prstGeom>
          <a:noFill/>
        </p:spPr>
        <p:txBody>
          <a:bodyPr wrap="square" rtlCol="0">
            <a:spAutoFit/>
          </a:bodyPr>
          <a:lstStyle/>
          <a:p>
            <a:r>
              <a:rPr lang="en-US" dirty="0" smtClean="0">
                <a:solidFill>
                  <a:srgbClr val="FF2BD8"/>
                </a:solidFill>
              </a:rPr>
              <a:t>IP addresses of computers</a:t>
            </a:r>
            <a:endParaRPr lang="en-US" i="1" dirty="0" smtClean="0">
              <a:solidFill>
                <a:srgbClr val="FF2BD8"/>
              </a:solidFill>
            </a:endParaRPr>
          </a:p>
        </p:txBody>
      </p:sp>
      <p:cxnSp>
        <p:nvCxnSpPr>
          <p:cNvPr id="8" name="Straight Arrow Connector 7"/>
          <p:cNvCxnSpPr/>
          <p:nvPr/>
        </p:nvCxnSpPr>
        <p:spPr bwMode="auto">
          <a:xfrm rot="10800000" flipV="1">
            <a:off x="5997678" y="2593567"/>
            <a:ext cx="515081" cy="2148"/>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10" name="TextBox 9"/>
          <p:cNvSpPr txBox="1"/>
          <p:nvPr/>
        </p:nvSpPr>
        <p:spPr>
          <a:xfrm>
            <a:off x="6570837" y="1627259"/>
            <a:ext cx="1555529" cy="369332"/>
          </a:xfrm>
          <a:prstGeom prst="rect">
            <a:avLst/>
          </a:prstGeom>
          <a:noFill/>
        </p:spPr>
        <p:txBody>
          <a:bodyPr wrap="square" rtlCol="0">
            <a:spAutoFit/>
          </a:bodyPr>
          <a:lstStyle/>
          <a:p>
            <a:r>
              <a:rPr lang="en-US" dirty="0" smtClean="0">
                <a:solidFill>
                  <a:srgbClr val="FF2BD8"/>
                </a:solidFill>
              </a:rPr>
              <a:t>Name server</a:t>
            </a:r>
            <a:endParaRPr lang="en-US" i="1" dirty="0" smtClean="0">
              <a:solidFill>
                <a:srgbClr val="FF2BD8"/>
              </a:solidFill>
            </a:endParaRPr>
          </a:p>
        </p:txBody>
      </p:sp>
      <p:cxnSp>
        <p:nvCxnSpPr>
          <p:cNvPr id="11" name="Straight Arrow Connector 10"/>
          <p:cNvCxnSpPr/>
          <p:nvPr/>
        </p:nvCxnSpPr>
        <p:spPr bwMode="auto">
          <a:xfrm rot="10800000" flipV="1">
            <a:off x="5982934" y="1861087"/>
            <a:ext cx="515081" cy="2148"/>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12" name="TextBox 11"/>
          <p:cNvSpPr txBox="1"/>
          <p:nvPr/>
        </p:nvSpPr>
        <p:spPr>
          <a:xfrm>
            <a:off x="6541339" y="4517917"/>
            <a:ext cx="1668599" cy="369332"/>
          </a:xfrm>
          <a:prstGeom prst="rect">
            <a:avLst/>
          </a:prstGeom>
          <a:noFill/>
        </p:spPr>
        <p:txBody>
          <a:bodyPr wrap="square" rtlCol="0">
            <a:spAutoFit/>
          </a:bodyPr>
          <a:lstStyle/>
          <a:p>
            <a:r>
              <a:rPr lang="en-US" dirty="0" smtClean="0">
                <a:solidFill>
                  <a:srgbClr val="FF2BD8"/>
                </a:solidFill>
              </a:rPr>
              <a:t>Mail gateways</a:t>
            </a:r>
            <a:endParaRPr lang="en-US" i="1" dirty="0" smtClean="0">
              <a:solidFill>
                <a:srgbClr val="FF2BD8"/>
              </a:solidFill>
            </a:endParaRPr>
          </a:p>
        </p:txBody>
      </p:sp>
      <p:cxnSp>
        <p:nvCxnSpPr>
          <p:cNvPr id="13" name="Straight Arrow Connector 12"/>
          <p:cNvCxnSpPr/>
          <p:nvPr/>
        </p:nvCxnSpPr>
        <p:spPr bwMode="auto">
          <a:xfrm rot="10800000" flipV="1">
            <a:off x="5973100" y="4722249"/>
            <a:ext cx="515081" cy="2148"/>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14" name="Footer Placeholder 13"/>
          <p:cNvSpPr>
            <a:spLocks noGrp="1"/>
          </p:cNvSpPr>
          <p:nvPr>
            <p:ph type="ftr" sz="quarter" idx="11"/>
          </p:nvPr>
        </p:nvSpPr>
        <p:spPr/>
        <p:txBody>
          <a:bodyPr/>
          <a:lstStyle/>
          <a:p>
            <a:pPr>
              <a:defRPr/>
            </a:pPr>
            <a:r>
              <a:rPr lang="en-US" smtClean="0"/>
              <a:t>CN5E by Tanenbaum &amp; Wetherall, © Pearson Education-Prentice Hall and D. Wetherall, 2011</a:t>
            </a:r>
            <a:endParaRPr lang="en-US"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smtClean="0"/>
              <a:t>Real-Time Conferencing (5)</a:t>
            </a:r>
            <a:endParaRPr lang="en-US" dirty="0" smtClean="0"/>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87043" name="Rectangle 3"/>
          <p:cNvSpPr>
            <a:spLocks noGrp="1" noChangeArrowheads="1"/>
          </p:cNvSpPr>
          <p:nvPr>
            <p:ph idx="1"/>
          </p:nvPr>
        </p:nvSpPr>
        <p:spPr>
          <a:xfrm>
            <a:off x="914399" y="1382113"/>
            <a:ext cx="7790214" cy="4600081"/>
          </a:xfrm>
        </p:spPr>
        <p:txBody>
          <a:bodyPr/>
          <a:lstStyle/>
          <a:p>
            <a:r>
              <a:rPr lang="en-US" dirty="0" smtClean="0"/>
              <a:t>SIP (Session Initiation Protocol) is an alternative to H.323 to set up real-time calls</a:t>
            </a:r>
          </a:p>
          <a:p>
            <a:pPr lvl="1"/>
            <a:r>
              <a:rPr lang="en-US" dirty="0" smtClean="0"/>
              <a:t>Simple, text-based protocol with URLs for addresses</a:t>
            </a:r>
          </a:p>
          <a:p>
            <a:pPr lvl="1"/>
            <a:r>
              <a:rPr lang="en-US" dirty="0" smtClean="0"/>
              <a:t>Data is carried with RTP / RTCP as before</a:t>
            </a:r>
          </a:p>
        </p:txBody>
      </p:sp>
      <p:pic>
        <p:nvPicPr>
          <p:cNvPr id="87044" name="Picture 2"/>
          <p:cNvPicPr>
            <a:picLocks noChangeAspect="1" noChangeArrowheads="1"/>
          </p:cNvPicPr>
          <p:nvPr/>
        </p:nvPicPr>
        <p:blipFill>
          <a:blip r:embed="rId2" cstate="print"/>
          <a:srcRect/>
          <a:stretch>
            <a:fillRect/>
          </a:stretch>
        </p:blipFill>
        <p:spPr bwMode="auto">
          <a:xfrm>
            <a:off x="641350" y="3314700"/>
            <a:ext cx="7861300" cy="2641692"/>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dirty="0" smtClean="0"/>
              <a:t>Real-Time Conferencing (6)</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88067" name="Rectangle 3"/>
          <p:cNvSpPr>
            <a:spLocks noGrp="1" noChangeArrowheads="1"/>
          </p:cNvSpPr>
          <p:nvPr>
            <p:ph idx="1"/>
          </p:nvPr>
        </p:nvSpPr>
        <p:spPr>
          <a:xfrm>
            <a:off x="914399" y="1477363"/>
            <a:ext cx="7790214" cy="4600081"/>
          </a:xfrm>
        </p:spPr>
        <p:txBody>
          <a:bodyPr/>
          <a:lstStyle/>
          <a:p>
            <a:r>
              <a:rPr lang="en-US" dirty="0" smtClean="0"/>
              <a:t>Setting up a call with the SIP three-way handshake</a:t>
            </a:r>
          </a:p>
          <a:p>
            <a:pPr lvl="1"/>
            <a:r>
              <a:rPr lang="en-US" dirty="0" smtClean="0"/>
              <a:t>Proxy server lets a remote </a:t>
            </a:r>
            <a:r>
              <a:rPr lang="en-US" dirty="0" err="1" smtClean="0"/>
              <a:t>callee</a:t>
            </a:r>
            <a:r>
              <a:rPr lang="en-US" dirty="0" smtClean="0"/>
              <a:t> be connected</a:t>
            </a:r>
          </a:p>
          <a:p>
            <a:pPr lvl="1"/>
            <a:r>
              <a:rPr lang="en-US" dirty="0" smtClean="0"/>
              <a:t>Call data flows directly between caller/</a:t>
            </a:r>
            <a:r>
              <a:rPr lang="en-US" dirty="0" err="1" smtClean="0"/>
              <a:t>callee</a:t>
            </a:r>
            <a:endParaRPr lang="en-US" dirty="0" smtClean="0"/>
          </a:p>
        </p:txBody>
      </p:sp>
      <p:pic>
        <p:nvPicPr>
          <p:cNvPr id="88068" name="Picture 2"/>
          <p:cNvPicPr>
            <a:picLocks noChangeAspect="1" noChangeArrowheads="1"/>
          </p:cNvPicPr>
          <p:nvPr/>
        </p:nvPicPr>
        <p:blipFill>
          <a:blip r:embed="rId2" cstate="print"/>
          <a:srcRect/>
          <a:stretch>
            <a:fillRect/>
          </a:stretch>
        </p:blipFill>
        <p:spPr bwMode="auto">
          <a:xfrm>
            <a:off x="1514474" y="2895601"/>
            <a:ext cx="6080125" cy="3479829"/>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dirty="0" smtClean="0"/>
              <a:t>Real-Time Conferencing (7)</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pic>
        <p:nvPicPr>
          <p:cNvPr id="89092" name="Picture 2"/>
          <p:cNvPicPr>
            <a:picLocks noChangeAspect="1" noChangeArrowheads="1"/>
          </p:cNvPicPr>
          <p:nvPr/>
        </p:nvPicPr>
        <p:blipFill>
          <a:blip r:embed="rId2" cstate="print"/>
          <a:srcRect/>
          <a:stretch>
            <a:fillRect/>
          </a:stretch>
        </p:blipFill>
        <p:spPr bwMode="auto">
          <a:xfrm>
            <a:off x="1466850" y="1047750"/>
            <a:ext cx="6210300" cy="4979988"/>
          </a:xfrm>
          <a:prstGeom prst="rect">
            <a:avLst/>
          </a:prstGeom>
          <a:noFill/>
          <a:ln w="9525">
            <a:noFill/>
            <a:miter lim="800000"/>
            <a:headEnd/>
            <a:tailEnd/>
          </a:ln>
        </p:spPr>
      </p:pic>
      <p:sp>
        <p:nvSpPr>
          <p:cNvPr id="9" name="TextBox 8"/>
          <p:cNvSpPr txBox="1"/>
          <p:nvPr/>
        </p:nvSpPr>
        <p:spPr>
          <a:xfrm>
            <a:off x="2924175" y="6038850"/>
            <a:ext cx="3283976" cy="369332"/>
          </a:xfrm>
          <a:prstGeom prst="rect">
            <a:avLst/>
          </a:prstGeom>
          <a:noFill/>
        </p:spPr>
        <p:txBody>
          <a:bodyPr wrap="none" rtlCol="0">
            <a:spAutoFit/>
          </a:bodyPr>
          <a:lstStyle/>
          <a:p>
            <a:r>
              <a:rPr lang="en-US" dirty="0" smtClean="0">
                <a:solidFill>
                  <a:srgbClr val="FF2BD8"/>
                </a:solidFill>
              </a:rPr>
              <a:t>Comparison of H.323 and SIP.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smtClean="0"/>
              <a:t>Content Delivery</a:t>
            </a:r>
          </a:p>
        </p:txBody>
      </p:sp>
      <p:sp>
        <p:nvSpPr>
          <p:cNvPr id="4" name="Footer Placeholder 3"/>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90115" name="Rectangle 3"/>
          <p:cNvSpPr>
            <a:spLocks noGrp="1" noChangeArrowheads="1"/>
          </p:cNvSpPr>
          <p:nvPr>
            <p:ph idx="1"/>
          </p:nvPr>
        </p:nvSpPr>
        <p:spPr/>
        <p:txBody>
          <a:bodyPr/>
          <a:lstStyle/>
          <a:p>
            <a:r>
              <a:rPr lang="en-US" dirty="0" smtClean="0"/>
              <a:t>Delivery of content, especially Web and video, to users is a major component of Internet traffic</a:t>
            </a:r>
          </a:p>
          <a:p>
            <a:pPr lvl="3"/>
            <a:endParaRPr lang="en-US" dirty="0" smtClean="0"/>
          </a:p>
          <a:p>
            <a:pPr lvl="1"/>
            <a:r>
              <a:rPr lang="en-US" dirty="0" smtClean="0"/>
              <a:t>Content and Internet traffic </a:t>
            </a:r>
            <a:r>
              <a:rPr lang="en-US" dirty="0" smtClean="0">
                <a:solidFill>
                  <a:srgbClr val="0000FF"/>
                </a:solidFill>
              </a:rPr>
              <a:t>»</a:t>
            </a:r>
            <a:endParaRPr lang="en-US" dirty="0" smtClean="0"/>
          </a:p>
          <a:p>
            <a:pPr lvl="1"/>
            <a:r>
              <a:rPr lang="en-US" dirty="0" smtClean="0"/>
              <a:t>Server farms and Web proxies </a:t>
            </a:r>
            <a:r>
              <a:rPr lang="en-US" dirty="0" smtClean="0">
                <a:solidFill>
                  <a:srgbClr val="0000FF"/>
                </a:solidFill>
              </a:rPr>
              <a:t>»</a:t>
            </a:r>
            <a:endParaRPr lang="en-US" dirty="0" smtClean="0"/>
          </a:p>
          <a:p>
            <a:pPr lvl="1"/>
            <a:r>
              <a:rPr lang="en-US" dirty="0" smtClean="0"/>
              <a:t>Content delivery networks </a:t>
            </a:r>
            <a:r>
              <a:rPr lang="en-US" dirty="0" smtClean="0">
                <a:solidFill>
                  <a:srgbClr val="0000FF"/>
                </a:solidFill>
              </a:rPr>
              <a:t>»</a:t>
            </a:r>
            <a:endParaRPr lang="en-US" dirty="0" smtClean="0"/>
          </a:p>
          <a:p>
            <a:pPr lvl="1"/>
            <a:r>
              <a:rPr lang="en-US" dirty="0" smtClean="0"/>
              <a:t>Peer-to-peer networks </a:t>
            </a:r>
            <a:r>
              <a:rPr lang="en-US" dirty="0" smtClean="0">
                <a:solidFill>
                  <a:srgbClr val="0000FF"/>
                </a:solidFill>
              </a:rPr>
              <a:t>»</a:t>
            </a:r>
            <a:endParaRPr lang="en-US" dirty="0" smtClean="0"/>
          </a:p>
          <a:p>
            <a:endParaRPr lang="en-US" dirty="0" smtClean="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smtClean="0"/>
              <a:t>Content and Internet Traffic</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8195" name="Rectangle 3"/>
          <p:cNvSpPr>
            <a:spLocks noGrp="1" noChangeArrowheads="1"/>
          </p:cNvSpPr>
          <p:nvPr>
            <p:ph idx="1"/>
          </p:nvPr>
        </p:nvSpPr>
        <p:spPr>
          <a:xfrm>
            <a:off x="914399" y="1305913"/>
            <a:ext cx="7790214" cy="4600081"/>
          </a:xfrm>
        </p:spPr>
        <p:txBody>
          <a:bodyPr/>
          <a:lstStyle/>
          <a:p>
            <a:r>
              <a:rPr lang="en-US" dirty="0" smtClean="0"/>
              <a:t>Internet traffic:</a:t>
            </a:r>
          </a:p>
          <a:p>
            <a:pPr lvl="1">
              <a:buFont typeface="+mj-lt"/>
              <a:buAutoNum type="arabicPeriod"/>
            </a:pPr>
            <a:r>
              <a:rPr lang="en-US" dirty="0" smtClean="0"/>
              <a:t>Shifts seismically (email</a:t>
            </a:r>
            <a:r>
              <a:rPr lang="en-US" dirty="0" smtClean="0">
                <a:sym typeface="Wingdings" pitchFamily="2" charset="2"/>
              </a:rPr>
              <a:t>FTPWebP2Pvideo)</a:t>
            </a:r>
          </a:p>
          <a:p>
            <a:pPr lvl="1">
              <a:buFont typeface="+mj-lt"/>
              <a:buAutoNum type="arabicPeriod"/>
            </a:pPr>
            <a:r>
              <a:rPr lang="en-US" dirty="0" smtClean="0">
                <a:sym typeface="Wingdings" pitchFamily="2" charset="2"/>
              </a:rPr>
              <a:t>Has many small/unpopular and few large/popular flows – mice and elephants </a:t>
            </a:r>
          </a:p>
        </p:txBody>
      </p:sp>
      <p:pic>
        <p:nvPicPr>
          <p:cNvPr id="91140" name="Picture 2"/>
          <p:cNvPicPr>
            <a:picLocks noChangeAspect="1" noChangeArrowheads="1"/>
          </p:cNvPicPr>
          <p:nvPr/>
        </p:nvPicPr>
        <p:blipFill>
          <a:blip r:embed="rId2" cstate="print"/>
          <a:srcRect b="9739"/>
          <a:stretch>
            <a:fillRect/>
          </a:stretch>
        </p:blipFill>
        <p:spPr bwMode="auto">
          <a:xfrm>
            <a:off x="973137" y="3057525"/>
            <a:ext cx="7197725" cy="2752725"/>
          </a:xfrm>
          <a:prstGeom prst="rect">
            <a:avLst/>
          </a:prstGeom>
          <a:noFill/>
          <a:ln w="9525">
            <a:noFill/>
            <a:miter lim="800000"/>
            <a:headEnd/>
            <a:tailEnd/>
          </a:ln>
        </p:spPr>
      </p:pic>
      <p:sp>
        <p:nvSpPr>
          <p:cNvPr id="10" name="TextBox 9"/>
          <p:cNvSpPr txBox="1"/>
          <p:nvPr/>
        </p:nvSpPr>
        <p:spPr>
          <a:xfrm>
            <a:off x="1247775" y="5800725"/>
            <a:ext cx="3249608" cy="369332"/>
          </a:xfrm>
          <a:prstGeom prst="rect">
            <a:avLst/>
          </a:prstGeom>
          <a:noFill/>
        </p:spPr>
        <p:txBody>
          <a:bodyPr wrap="none" rtlCol="0">
            <a:spAutoFit/>
          </a:bodyPr>
          <a:lstStyle/>
          <a:p>
            <a:r>
              <a:rPr lang="en-US" dirty="0" err="1" smtClean="0">
                <a:solidFill>
                  <a:srgbClr val="FF2BD8"/>
                </a:solidFill>
              </a:rPr>
              <a:t>Zipf</a:t>
            </a:r>
            <a:r>
              <a:rPr lang="en-US" dirty="0" smtClean="0">
                <a:solidFill>
                  <a:srgbClr val="FF2BD8"/>
                </a:solidFill>
              </a:rPr>
              <a:t> popularity distribution, 1/k</a:t>
            </a:r>
            <a:endParaRPr lang="en-US" dirty="0">
              <a:solidFill>
                <a:srgbClr val="FF2BD8"/>
              </a:solidFill>
            </a:endParaRPr>
          </a:p>
        </p:txBody>
      </p:sp>
      <p:sp>
        <p:nvSpPr>
          <p:cNvPr id="11" name="TextBox 10"/>
          <p:cNvSpPr txBox="1"/>
          <p:nvPr/>
        </p:nvSpPr>
        <p:spPr>
          <a:xfrm>
            <a:off x="4867275" y="5810250"/>
            <a:ext cx="3634328" cy="369332"/>
          </a:xfrm>
          <a:prstGeom prst="rect">
            <a:avLst/>
          </a:prstGeom>
          <a:noFill/>
        </p:spPr>
        <p:txBody>
          <a:bodyPr wrap="none" rtlCol="0">
            <a:spAutoFit/>
          </a:bodyPr>
          <a:lstStyle/>
          <a:p>
            <a:r>
              <a:rPr lang="en-US" dirty="0" smtClean="0">
                <a:solidFill>
                  <a:srgbClr val="FF2BD8"/>
                </a:solidFill>
              </a:rPr>
              <a:t>Shows up as a line on log-log plot</a:t>
            </a:r>
            <a:endParaRPr lang="en-US" dirty="0">
              <a:solidFill>
                <a:srgbClr val="FF2BD8"/>
              </a:solidFill>
            </a:endParaRPr>
          </a:p>
        </p:txBody>
      </p:sp>
      <p:sp>
        <p:nvSpPr>
          <p:cNvPr id="2" name="TextBox 1"/>
          <p:cNvSpPr txBox="1"/>
          <p:nvPr/>
        </p:nvSpPr>
        <p:spPr>
          <a:xfrm>
            <a:off x="1538335" y="6188838"/>
            <a:ext cx="2668487" cy="369332"/>
          </a:xfrm>
          <a:prstGeom prst="rect">
            <a:avLst/>
          </a:prstGeom>
          <a:noFill/>
          <a:ln w="19050">
            <a:solidFill>
              <a:schemeClr val="accent1"/>
            </a:solidFill>
          </a:ln>
        </p:spPr>
        <p:txBody>
          <a:bodyPr wrap="none" rtlCol="0">
            <a:spAutoFit/>
          </a:bodyPr>
          <a:lstStyle/>
          <a:p>
            <a:r>
              <a:rPr lang="en-US" i="1" dirty="0" smtClean="0"/>
              <a:t>The Long Tail</a:t>
            </a:r>
            <a:r>
              <a:rPr lang="en-US" dirty="0" smtClean="0"/>
              <a:t>, Anderson</a:t>
            </a:r>
            <a:endParaRPr lang="en-US"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smtClean="0"/>
              <a:t>Server Farms and Web Proxies (1)</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92163" name="Rectangle 3"/>
          <p:cNvSpPr>
            <a:spLocks noGrp="1" noChangeArrowheads="1"/>
          </p:cNvSpPr>
          <p:nvPr>
            <p:ph idx="1"/>
          </p:nvPr>
        </p:nvSpPr>
        <p:spPr>
          <a:xfrm>
            <a:off x="914399" y="1439263"/>
            <a:ext cx="7790214" cy="4600081"/>
          </a:xfrm>
        </p:spPr>
        <p:txBody>
          <a:bodyPr/>
          <a:lstStyle/>
          <a:p>
            <a:r>
              <a:rPr lang="en-US" dirty="0" smtClean="0"/>
              <a:t>Server farms enable large-scale Web servers:</a:t>
            </a:r>
          </a:p>
          <a:p>
            <a:pPr lvl="1"/>
            <a:r>
              <a:rPr lang="en-US" dirty="0" smtClean="0"/>
              <a:t>Front-end load-balances requests over servers</a:t>
            </a:r>
          </a:p>
          <a:p>
            <a:pPr lvl="1"/>
            <a:r>
              <a:rPr lang="en-US" dirty="0" smtClean="0"/>
              <a:t>Servers access the same backend database</a:t>
            </a:r>
          </a:p>
        </p:txBody>
      </p:sp>
      <p:pic>
        <p:nvPicPr>
          <p:cNvPr id="92164" name="Picture 2"/>
          <p:cNvPicPr>
            <a:picLocks noChangeAspect="1" noChangeArrowheads="1"/>
          </p:cNvPicPr>
          <p:nvPr/>
        </p:nvPicPr>
        <p:blipFill>
          <a:blip r:embed="rId2" cstate="print"/>
          <a:srcRect/>
          <a:stretch>
            <a:fillRect/>
          </a:stretch>
        </p:blipFill>
        <p:spPr bwMode="auto">
          <a:xfrm>
            <a:off x="658812" y="3009900"/>
            <a:ext cx="7826375" cy="277120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Balancing</a:t>
            </a:r>
            <a:endParaRPr lang="en-US" dirty="0"/>
          </a:p>
        </p:txBody>
      </p:sp>
      <p:sp>
        <p:nvSpPr>
          <p:cNvPr id="3" name="Footer Placeholder 2"/>
          <p:cNvSpPr>
            <a:spLocks noGrp="1"/>
          </p:cNvSpPr>
          <p:nvPr>
            <p:ph type="ftr" sz="quarter" idx="10"/>
          </p:nvPr>
        </p:nvSpPr>
        <p:spPr/>
        <p:txBody>
          <a:bodyPr/>
          <a:lstStyle/>
          <a:p>
            <a:pPr>
              <a:defRPr/>
            </a:pPr>
            <a:r>
              <a:rPr lang="en-US" smtClean="0"/>
              <a:t>CN5E by Tanenbaum &amp; Wetherall, © Pearson Education-Prentice Hall and D. Wetherall, 2011</a:t>
            </a:r>
            <a:endParaRPr lang="en-US" i="0" dirty="0"/>
          </a:p>
        </p:txBody>
      </p:sp>
      <p:sp>
        <p:nvSpPr>
          <p:cNvPr id="4" name="Content Placeholder 3"/>
          <p:cNvSpPr>
            <a:spLocks noGrp="1"/>
          </p:cNvSpPr>
          <p:nvPr>
            <p:ph idx="1"/>
          </p:nvPr>
        </p:nvSpPr>
        <p:spPr>
          <a:xfrm>
            <a:off x="873455" y="1610713"/>
            <a:ext cx="7790214" cy="4600081"/>
          </a:xfrm>
        </p:spPr>
        <p:txBody>
          <a:bodyPr/>
          <a:lstStyle/>
          <a:p>
            <a:pPr marL="342900" lvl="1" indent="-342900">
              <a:spcBef>
                <a:spcPts val="1800"/>
              </a:spcBef>
            </a:pPr>
            <a:r>
              <a:rPr lang="en-US" dirty="0"/>
              <a:t>DNS: round-robin based on DNS records returned for the name query  </a:t>
            </a:r>
          </a:p>
          <a:p>
            <a:pPr marL="342900" indent="-342900">
              <a:buFont typeface="Arial" pitchFamily="34" charset="0"/>
              <a:buChar char="•"/>
            </a:pPr>
            <a:r>
              <a:rPr lang="en-US" dirty="0" smtClean="0"/>
              <a:t>Hardware load balancer</a:t>
            </a:r>
          </a:p>
          <a:p>
            <a:pPr marL="800100" lvl="1" indent="-342900"/>
            <a:r>
              <a:rPr lang="en-US" dirty="0" smtClean="0"/>
              <a:t>Based on last </a:t>
            </a:r>
            <a:r>
              <a:rPr lang="en-US" i="1" dirty="0" smtClean="0"/>
              <a:t>bits</a:t>
            </a:r>
            <a:r>
              <a:rPr lang="en-US" dirty="0" smtClean="0"/>
              <a:t> of source IP</a:t>
            </a:r>
          </a:p>
          <a:p>
            <a:pPr marL="800100" lvl="1" indent="-342900"/>
            <a:r>
              <a:rPr lang="en-US" dirty="0" smtClean="0"/>
              <a:t>Something in app header, e.g., cookie</a:t>
            </a:r>
          </a:p>
          <a:p>
            <a:pPr marL="800100" lvl="1" indent="-342900"/>
            <a:r>
              <a:rPr lang="en-US" dirty="0"/>
              <a:t> </a:t>
            </a:r>
            <a:r>
              <a:rPr lang="en-US" dirty="0" smtClean="0"/>
              <a:t>TCP port number</a:t>
            </a:r>
          </a:p>
          <a:p>
            <a:pPr marL="342900" indent="-342900">
              <a:buFont typeface="Arial" pitchFamily="34" charset="0"/>
              <a:buChar char="•"/>
            </a:pPr>
            <a:r>
              <a:rPr lang="en-US" dirty="0" smtClean="0"/>
              <a:t>Use a mainframe</a:t>
            </a:r>
          </a:p>
          <a:p>
            <a:pPr marL="800100" lvl="1" indent="-342900"/>
            <a:r>
              <a:rPr lang="en-US" dirty="0" smtClean="0"/>
              <a:t>Large number of processors</a:t>
            </a:r>
          </a:p>
          <a:p>
            <a:pPr marL="800100" lvl="1" indent="-342900"/>
            <a:r>
              <a:rPr lang="en-US" dirty="0" smtClean="0"/>
              <a:t>Machines can be clustered</a:t>
            </a:r>
          </a:p>
          <a:p>
            <a:pPr marL="800100" lvl="1" indent="-342900"/>
            <a:r>
              <a:rPr lang="en-US" dirty="0" smtClean="0"/>
              <a:t>Huge I/O rate</a:t>
            </a:r>
          </a:p>
          <a:p>
            <a:pPr marL="342900" indent="-342900"/>
            <a:endParaRPr lang="en-US" dirty="0" smtClean="0"/>
          </a:p>
          <a:p>
            <a:pPr marL="342900" indent="-342900"/>
            <a:endParaRPr lang="en-US" dirty="0"/>
          </a:p>
        </p:txBody>
      </p:sp>
      <p:sp>
        <p:nvSpPr>
          <p:cNvPr id="5" name="TextBox 4"/>
          <p:cNvSpPr txBox="1"/>
          <p:nvPr/>
        </p:nvSpPr>
        <p:spPr>
          <a:xfrm>
            <a:off x="8065826" y="6025066"/>
            <a:ext cx="671979" cy="369332"/>
          </a:xfrm>
          <a:prstGeom prst="rect">
            <a:avLst/>
          </a:prstGeom>
          <a:noFill/>
        </p:spPr>
        <p:txBody>
          <a:bodyPr wrap="none" rtlCol="0">
            <a:spAutoFit/>
          </a:bodyPr>
          <a:lstStyle/>
          <a:p>
            <a:r>
              <a:rPr lang="en-US" dirty="0" smtClean="0"/>
              <a:t>SJW</a:t>
            </a:r>
            <a:endParaRPr lang="en-US" dirty="0"/>
          </a:p>
        </p:txBody>
      </p:sp>
    </p:spTree>
    <p:extLst>
      <p:ext uri="{BB962C8B-B14F-4D97-AF65-F5344CB8AC3E}">
        <p14:creationId xmlns:p14="http://schemas.microsoft.com/office/powerpoint/2010/main" val="307187534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smtClean="0"/>
              <a:t>Server Farms and Web Proxies (2)</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93187" name="Rectangle 3"/>
          <p:cNvSpPr>
            <a:spLocks noGrp="1" noChangeArrowheads="1"/>
          </p:cNvSpPr>
          <p:nvPr>
            <p:ph idx="1"/>
          </p:nvPr>
        </p:nvSpPr>
        <p:spPr>
          <a:xfrm>
            <a:off x="914399" y="1429738"/>
            <a:ext cx="7790214" cy="4600081"/>
          </a:xfrm>
        </p:spPr>
        <p:txBody>
          <a:bodyPr/>
          <a:lstStyle/>
          <a:p>
            <a:r>
              <a:rPr lang="en-US" dirty="0" smtClean="0"/>
              <a:t>Proxy caches help organizations to scale the Web</a:t>
            </a:r>
          </a:p>
          <a:p>
            <a:pPr lvl="1"/>
            <a:r>
              <a:rPr lang="en-US" dirty="0" smtClean="0"/>
              <a:t>Caches server content over clients for performance </a:t>
            </a:r>
          </a:p>
          <a:p>
            <a:pPr lvl="1"/>
            <a:r>
              <a:rPr lang="en-US" dirty="0" smtClean="0"/>
              <a:t>Also implements organization policies (e.g., access)</a:t>
            </a:r>
          </a:p>
        </p:txBody>
      </p:sp>
      <p:pic>
        <p:nvPicPr>
          <p:cNvPr id="93188" name="Picture 2"/>
          <p:cNvPicPr>
            <a:picLocks noChangeAspect="1" noChangeArrowheads="1"/>
          </p:cNvPicPr>
          <p:nvPr/>
        </p:nvPicPr>
        <p:blipFill>
          <a:blip r:embed="rId2" cstate="print"/>
          <a:srcRect/>
          <a:stretch>
            <a:fillRect/>
          </a:stretch>
        </p:blipFill>
        <p:spPr bwMode="auto">
          <a:xfrm>
            <a:off x="1038225" y="2981325"/>
            <a:ext cx="7067550" cy="2801714"/>
          </a:xfrm>
          <a:prstGeom prst="rect">
            <a:avLst/>
          </a:prstGeom>
          <a:noFill/>
          <a:ln w="9525">
            <a:noFill/>
            <a:miter lim="800000"/>
            <a:headEnd/>
            <a:tailEnd/>
          </a:ln>
        </p:spPr>
      </p:pic>
      <p:sp>
        <p:nvSpPr>
          <p:cNvPr id="2" name="TextBox 1"/>
          <p:cNvSpPr txBox="1"/>
          <p:nvPr/>
        </p:nvSpPr>
        <p:spPr>
          <a:xfrm>
            <a:off x="2019869" y="5783039"/>
            <a:ext cx="4288353" cy="369332"/>
          </a:xfrm>
          <a:prstGeom prst="rect">
            <a:avLst/>
          </a:prstGeom>
          <a:noFill/>
          <a:ln w="19050">
            <a:solidFill>
              <a:schemeClr val="accent1"/>
            </a:solidFill>
          </a:ln>
        </p:spPr>
        <p:txBody>
          <a:bodyPr wrap="none" rtlCol="0">
            <a:spAutoFit/>
          </a:bodyPr>
          <a:lstStyle/>
          <a:p>
            <a:r>
              <a:rPr lang="en-US" dirty="0" smtClean="0"/>
              <a:t>Further levels of proxies may be added</a:t>
            </a:r>
            <a:endParaRPr lang="en-US"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dirty="0" smtClean="0"/>
              <a:t>CDNs – Content Delivery Networks (1)</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94211" name="Rectangle 3"/>
          <p:cNvSpPr>
            <a:spLocks noGrp="1" noChangeArrowheads="1"/>
          </p:cNvSpPr>
          <p:nvPr>
            <p:ph idx="1"/>
          </p:nvPr>
        </p:nvSpPr>
        <p:spPr>
          <a:xfrm>
            <a:off x="914399" y="1420213"/>
            <a:ext cx="7790214" cy="4600081"/>
          </a:xfrm>
        </p:spPr>
        <p:txBody>
          <a:bodyPr/>
          <a:lstStyle/>
          <a:p>
            <a:r>
              <a:rPr lang="en-US" dirty="0" smtClean="0"/>
              <a:t>CDNs scale Web servers by having clients get content from a nearby CDN node (cache)</a:t>
            </a:r>
          </a:p>
        </p:txBody>
      </p:sp>
      <p:pic>
        <p:nvPicPr>
          <p:cNvPr id="94212" name="Picture 2"/>
          <p:cNvPicPr>
            <a:picLocks noChangeAspect="1" noChangeArrowheads="1"/>
          </p:cNvPicPr>
          <p:nvPr/>
        </p:nvPicPr>
        <p:blipFill>
          <a:blip r:embed="rId2" cstate="print"/>
          <a:srcRect/>
          <a:stretch>
            <a:fillRect/>
          </a:stretch>
        </p:blipFill>
        <p:spPr bwMode="auto">
          <a:xfrm>
            <a:off x="452437" y="2395538"/>
            <a:ext cx="8239125" cy="3686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0" y="314325"/>
            <a:ext cx="9144000" cy="1143000"/>
          </a:xfrm>
        </p:spPr>
        <p:txBody>
          <a:bodyPr/>
          <a:lstStyle/>
          <a:p>
            <a:pPr eaLnBrk="1" hangingPunct="1"/>
            <a:r>
              <a:rPr lang="en-US" smtClean="0">
                <a:latin typeface="Arial" charset="0"/>
                <a:cs typeface="Arial" charset="0"/>
              </a:rPr>
              <a:t>Content Delivery Networks</a:t>
            </a:r>
          </a:p>
        </p:txBody>
      </p:sp>
      <p:sp>
        <p:nvSpPr>
          <p:cNvPr id="114691" name="Rectangle 3"/>
          <p:cNvSpPr>
            <a:spLocks noGrp="1" noChangeArrowheads="1"/>
          </p:cNvSpPr>
          <p:nvPr>
            <p:ph idx="1"/>
          </p:nvPr>
        </p:nvSpPr>
        <p:spPr>
          <a:xfrm>
            <a:off x="203200" y="1385888"/>
            <a:ext cx="8867775" cy="4519612"/>
          </a:xfrm>
        </p:spPr>
        <p:txBody>
          <a:bodyPr/>
          <a:lstStyle/>
          <a:p>
            <a:pPr>
              <a:buFontTx/>
              <a:buNone/>
            </a:pPr>
            <a:r>
              <a:rPr lang="en-US" sz="3200" dirty="0" smtClean="0">
                <a:latin typeface="Arial" charset="0"/>
                <a:cs typeface="Arial" charset="0"/>
              </a:rPr>
              <a:t>How to direct clients to closest server?</a:t>
            </a:r>
          </a:p>
          <a:p>
            <a:pPr>
              <a:buFont typeface="Times New Roman" pitchFamily="18" charset="0"/>
              <a:buAutoNum type="arabicPeriod"/>
            </a:pPr>
            <a:r>
              <a:rPr lang="en-US" sz="2800" dirty="0" smtClean="0">
                <a:latin typeface="Arial" charset="0"/>
                <a:cs typeface="Arial" charset="0"/>
              </a:rPr>
              <a:t> Simple approach: mirroring.  Each region has its own mirror.  User manually selects a mirror, usually by clicking on a map</a:t>
            </a:r>
          </a:p>
          <a:p>
            <a:pPr>
              <a:buFont typeface="Times New Roman" pitchFamily="18" charset="0"/>
              <a:buAutoNum type="arabicPeriod"/>
            </a:pPr>
            <a:r>
              <a:rPr lang="en-US" sz="2800" dirty="0" smtClean="0">
                <a:latin typeface="Arial" charset="0"/>
                <a:cs typeface="Arial" charset="0"/>
              </a:rPr>
              <a:t> DNS redirection, used by CDNs (see following slides) such as Akamai</a:t>
            </a:r>
          </a:p>
          <a:p>
            <a:pPr>
              <a:buFont typeface="Times New Roman" pitchFamily="18" charset="0"/>
              <a:buAutoNum type="arabicPeriod"/>
            </a:pPr>
            <a:r>
              <a:rPr lang="en-US" sz="2800" dirty="0" smtClean="0">
                <a:latin typeface="Arial" charset="0"/>
                <a:cs typeface="Arial" charset="0"/>
              </a:rPr>
              <a:t> </a:t>
            </a:r>
            <a:r>
              <a:rPr lang="en-US" sz="2800" dirty="0" err="1" smtClean="0">
                <a:latin typeface="Arial" charset="0"/>
                <a:cs typeface="Arial" charset="0"/>
              </a:rPr>
              <a:t>Anycast</a:t>
            </a:r>
            <a:r>
              <a:rPr lang="en-US" sz="2800" dirty="0" smtClean="0">
                <a:latin typeface="Arial" charset="0"/>
                <a:cs typeface="Arial" charset="0"/>
              </a:rPr>
              <a:t> redirection (not covered in text, used by </a:t>
            </a:r>
            <a:r>
              <a:rPr lang="en-US" sz="2800" dirty="0" err="1" smtClean="0">
                <a:latin typeface="Arial" charset="0"/>
                <a:cs typeface="Arial" charset="0"/>
              </a:rPr>
              <a:t>Cloudflare</a:t>
            </a:r>
            <a:r>
              <a:rPr lang="en-US" sz="2800" dirty="0" smtClean="0">
                <a:latin typeface="Arial" charset="0"/>
                <a:cs typeface="Arial" charset="0"/>
              </a:rPr>
              <a:t> </a:t>
            </a:r>
          </a:p>
        </p:txBody>
      </p:sp>
      <p:sp>
        <p:nvSpPr>
          <p:cNvPr id="11469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B824A7C7-DAC7-4B88-A7E2-86D558D0012A}" type="slidenum">
              <a:rPr lang="en-US" smtClean="0"/>
              <a:pPr eaLnBrk="1" hangingPunct="1"/>
              <a:t>129</a:t>
            </a:fld>
            <a:endParaRPr lang="en-US" smtClean="0"/>
          </a:p>
        </p:txBody>
      </p:sp>
    </p:spTree>
    <p:extLst>
      <p:ext uri="{BB962C8B-B14F-4D97-AF65-F5344CB8AC3E}">
        <p14:creationId xmlns:p14="http://schemas.microsoft.com/office/powerpoint/2010/main" val="13174504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mtClean="0"/>
              <a:t>Name Servers (1)</a:t>
            </a:r>
          </a:p>
        </p:txBody>
      </p:sp>
      <p:sp>
        <p:nvSpPr>
          <p:cNvPr id="12291" name="Rectangle 3"/>
          <p:cNvSpPr>
            <a:spLocks noGrp="1" noChangeArrowheads="1"/>
          </p:cNvSpPr>
          <p:nvPr>
            <p:ph idx="1"/>
          </p:nvPr>
        </p:nvSpPr>
        <p:spPr>
          <a:xfrm>
            <a:off x="914399" y="1394409"/>
            <a:ext cx="7790214" cy="4600081"/>
          </a:xfrm>
        </p:spPr>
        <p:txBody>
          <a:bodyPr/>
          <a:lstStyle/>
          <a:p>
            <a:r>
              <a:rPr lang="en-US" dirty="0" smtClean="0"/>
              <a:t>Name servers contain data for portions of the name space called zones (circled).</a:t>
            </a:r>
          </a:p>
        </p:txBody>
      </p:sp>
      <p:pic>
        <p:nvPicPr>
          <p:cNvPr id="12292" name="Picture 2"/>
          <p:cNvPicPr>
            <a:picLocks noChangeAspect="1" noChangeArrowheads="1"/>
          </p:cNvPicPr>
          <p:nvPr/>
        </p:nvPicPr>
        <p:blipFill>
          <a:blip r:embed="rId2" cstate="print"/>
          <a:srcRect/>
          <a:stretch>
            <a:fillRect/>
          </a:stretch>
        </p:blipFill>
        <p:spPr bwMode="auto">
          <a:xfrm>
            <a:off x="361950" y="2432251"/>
            <a:ext cx="8420100" cy="3622675"/>
          </a:xfrm>
          <a:prstGeom prst="rect">
            <a:avLst/>
          </a:prstGeom>
          <a:noFill/>
          <a:ln w="9525">
            <a:noFill/>
            <a:miter lim="800000"/>
            <a:headEnd/>
            <a:tailEnd/>
          </a:ln>
        </p:spPr>
      </p:pic>
      <p:sp>
        <p:nvSpPr>
          <p:cNvPr id="7" name="Rounded Rectangle 6"/>
          <p:cNvSpPr/>
          <p:nvPr/>
        </p:nvSpPr>
        <p:spPr bwMode="auto">
          <a:xfrm>
            <a:off x="1769807" y="4886632"/>
            <a:ext cx="452284" cy="973393"/>
          </a:xfrm>
          <a:prstGeom prst="roundRect">
            <a:avLst>
              <a:gd name="adj" fmla="val 50000"/>
            </a:avLst>
          </a:prstGeom>
          <a:solidFill>
            <a:srgbClr val="FF2BD8">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TextBox 7"/>
          <p:cNvSpPr txBox="1"/>
          <p:nvPr/>
        </p:nvSpPr>
        <p:spPr>
          <a:xfrm>
            <a:off x="5448294" y="5947263"/>
            <a:ext cx="3351675" cy="646331"/>
          </a:xfrm>
          <a:prstGeom prst="rect">
            <a:avLst/>
          </a:prstGeom>
          <a:noFill/>
        </p:spPr>
        <p:txBody>
          <a:bodyPr wrap="square" rtlCol="0">
            <a:spAutoFit/>
          </a:bodyPr>
          <a:lstStyle/>
          <a:p>
            <a:r>
              <a:rPr lang="en-US" dirty="0" smtClean="0">
                <a:solidFill>
                  <a:srgbClr val="FF2BD8"/>
                </a:solidFill>
              </a:rPr>
              <a:t>One </a:t>
            </a:r>
            <a:r>
              <a:rPr lang="en-US" dirty="0" smtClean="0">
                <a:solidFill>
                  <a:srgbClr val="FF2BD8"/>
                </a:solidFill>
              </a:rPr>
              <a:t>zone </a:t>
            </a:r>
            <a:r>
              <a:rPr lang="en-US" dirty="0" smtClean="0"/>
              <a:t>a contiguous portion of the namespace</a:t>
            </a:r>
            <a:endParaRPr lang="en-US" i="1" dirty="0" smtClean="0"/>
          </a:p>
        </p:txBody>
      </p:sp>
      <p:cxnSp>
        <p:nvCxnSpPr>
          <p:cNvPr id="9" name="Straight Arrow Connector 8"/>
          <p:cNvCxnSpPr/>
          <p:nvPr/>
        </p:nvCxnSpPr>
        <p:spPr bwMode="auto">
          <a:xfrm flipV="1">
            <a:off x="5493511" y="5568287"/>
            <a:ext cx="170310" cy="501421"/>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11" name="Footer Placeholder 10"/>
          <p:cNvSpPr>
            <a:spLocks noGrp="1"/>
          </p:cNvSpPr>
          <p:nvPr>
            <p:ph type="ftr" sz="quarter" idx="10"/>
          </p:nvPr>
        </p:nvSpPr>
        <p:spPr/>
        <p:txBody>
          <a:bodyPr/>
          <a:lstStyle/>
          <a:p>
            <a:pPr>
              <a:defRPr/>
            </a:pPr>
            <a:r>
              <a:rPr lang="en-US" smtClean="0"/>
              <a:t>CN5E by Tanenbaum &amp; Wetherall, © Pearson Education-Prentice Hall and D. Wetherall, 2011</a:t>
            </a:r>
            <a:endParaRPr lang="en-US" i="0" dirty="0"/>
          </a:p>
        </p:txBody>
      </p:sp>
      <p:sp>
        <p:nvSpPr>
          <p:cNvPr id="10" name="TextBox 9"/>
          <p:cNvSpPr txBox="1"/>
          <p:nvPr/>
        </p:nvSpPr>
        <p:spPr>
          <a:xfrm>
            <a:off x="332658" y="5990482"/>
            <a:ext cx="1332369" cy="369332"/>
          </a:xfrm>
          <a:prstGeom prst="rect">
            <a:avLst/>
          </a:prstGeom>
          <a:noFill/>
        </p:spPr>
        <p:txBody>
          <a:bodyPr wrap="square" rtlCol="0">
            <a:spAutoFit/>
          </a:bodyPr>
          <a:lstStyle/>
          <a:p>
            <a:r>
              <a:rPr lang="en-US" dirty="0" smtClean="0">
                <a:solidFill>
                  <a:srgbClr val="FF2BD8"/>
                </a:solidFill>
              </a:rPr>
              <a:t>Delegation</a:t>
            </a:r>
            <a:endParaRPr lang="en-US" i="1" dirty="0" smtClean="0"/>
          </a:p>
        </p:txBody>
      </p:sp>
      <p:cxnSp>
        <p:nvCxnSpPr>
          <p:cNvPr id="12" name="Straight Arrow Connector 11"/>
          <p:cNvCxnSpPr/>
          <p:nvPr/>
        </p:nvCxnSpPr>
        <p:spPr bwMode="auto">
          <a:xfrm flipV="1">
            <a:off x="1446663" y="5773003"/>
            <a:ext cx="286603" cy="286603"/>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smtClean="0"/>
              <a:t>Content Delivery Networks (2)</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95235" name="Rectangle 3"/>
          <p:cNvSpPr>
            <a:spLocks noGrp="1" noChangeArrowheads="1"/>
          </p:cNvSpPr>
          <p:nvPr>
            <p:ph idx="1"/>
          </p:nvPr>
        </p:nvSpPr>
        <p:spPr>
          <a:xfrm>
            <a:off x="914399" y="1410688"/>
            <a:ext cx="7790214" cy="4600081"/>
          </a:xfrm>
        </p:spPr>
        <p:txBody>
          <a:bodyPr/>
          <a:lstStyle/>
          <a:p>
            <a:r>
              <a:rPr lang="en-US" dirty="0" smtClean="0"/>
              <a:t>Directing clients to nearby CDN nodes with DNS:</a:t>
            </a:r>
          </a:p>
          <a:p>
            <a:pPr lvl="1"/>
            <a:r>
              <a:rPr lang="en-US" dirty="0" smtClean="0"/>
              <a:t>Client query returns local CDN node as response</a:t>
            </a:r>
          </a:p>
          <a:p>
            <a:pPr lvl="1"/>
            <a:r>
              <a:rPr lang="en-US" dirty="0" smtClean="0"/>
              <a:t>Local CDN node caches content for nearby clients and reduces load on the origin server</a:t>
            </a:r>
          </a:p>
        </p:txBody>
      </p:sp>
      <p:pic>
        <p:nvPicPr>
          <p:cNvPr id="95236" name="Picture 2"/>
          <p:cNvPicPr>
            <a:picLocks noChangeAspect="1" noChangeArrowheads="1"/>
          </p:cNvPicPr>
          <p:nvPr/>
        </p:nvPicPr>
        <p:blipFill>
          <a:blip r:embed="rId2" cstate="print"/>
          <a:srcRect/>
          <a:stretch>
            <a:fillRect/>
          </a:stretch>
        </p:blipFill>
        <p:spPr bwMode="auto">
          <a:xfrm>
            <a:off x="983853" y="3160713"/>
            <a:ext cx="7176293" cy="31152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smtClean="0"/>
              <a:t>Content Delivery Networks (3)</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96259" name="Rectangle 3"/>
          <p:cNvSpPr>
            <a:spLocks noGrp="1" noChangeArrowheads="1"/>
          </p:cNvSpPr>
          <p:nvPr>
            <p:ph idx="1"/>
          </p:nvPr>
        </p:nvSpPr>
        <p:spPr>
          <a:xfrm>
            <a:off x="914399" y="1210663"/>
            <a:ext cx="7790214" cy="4600081"/>
          </a:xfrm>
        </p:spPr>
        <p:txBody>
          <a:bodyPr/>
          <a:lstStyle/>
          <a:p>
            <a:r>
              <a:rPr lang="en-US" dirty="0" smtClean="0"/>
              <a:t>Origin server rewrites pages to serve content via CDN</a:t>
            </a:r>
          </a:p>
        </p:txBody>
      </p:sp>
      <p:pic>
        <p:nvPicPr>
          <p:cNvPr id="96260" name="Picture 4"/>
          <p:cNvPicPr>
            <a:picLocks noChangeAspect="1" noChangeArrowheads="1"/>
          </p:cNvPicPr>
          <p:nvPr/>
        </p:nvPicPr>
        <p:blipFill>
          <a:blip r:embed="rId2" cstate="print"/>
          <a:srcRect l="2374" t="1702" b="5319"/>
          <a:stretch>
            <a:fillRect/>
          </a:stretch>
        </p:blipFill>
        <p:spPr bwMode="auto">
          <a:xfrm>
            <a:off x="1323975" y="1790700"/>
            <a:ext cx="6657975" cy="4162425"/>
          </a:xfrm>
          <a:prstGeom prst="rect">
            <a:avLst/>
          </a:prstGeom>
          <a:noFill/>
          <a:ln w="9525">
            <a:noFill/>
            <a:miter lim="800000"/>
            <a:headEnd/>
            <a:tailEnd/>
          </a:ln>
        </p:spPr>
      </p:pic>
      <p:sp>
        <p:nvSpPr>
          <p:cNvPr id="6" name="TextBox 5"/>
          <p:cNvSpPr txBox="1"/>
          <p:nvPr/>
        </p:nvSpPr>
        <p:spPr>
          <a:xfrm>
            <a:off x="2143125" y="5953125"/>
            <a:ext cx="4031873" cy="369332"/>
          </a:xfrm>
          <a:prstGeom prst="rect">
            <a:avLst/>
          </a:prstGeom>
          <a:solidFill>
            <a:schemeClr val="bg1"/>
          </a:solidFill>
        </p:spPr>
        <p:txBody>
          <a:bodyPr wrap="none" rtlCol="0">
            <a:spAutoFit/>
          </a:bodyPr>
          <a:lstStyle/>
          <a:p>
            <a:r>
              <a:rPr lang="en-US" dirty="0" smtClean="0">
                <a:solidFill>
                  <a:srgbClr val="FF2BD8"/>
                </a:solidFill>
              </a:rPr>
              <a:t>Page that distributes content via CDN</a:t>
            </a:r>
            <a:endParaRPr lang="en-US" dirty="0">
              <a:solidFill>
                <a:srgbClr val="FF2BD8"/>
              </a:solidFill>
            </a:endParaRPr>
          </a:p>
        </p:txBody>
      </p:sp>
      <p:sp>
        <p:nvSpPr>
          <p:cNvPr id="7" name="TextBox 6"/>
          <p:cNvSpPr txBox="1"/>
          <p:nvPr/>
        </p:nvSpPr>
        <p:spPr>
          <a:xfrm>
            <a:off x="2152650" y="3577709"/>
            <a:ext cx="3390736" cy="369332"/>
          </a:xfrm>
          <a:prstGeom prst="rect">
            <a:avLst/>
          </a:prstGeom>
          <a:solidFill>
            <a:schemeClr val="bg1"/>
          </a:solidFill>
        </p:spPr>
        <p:txBody>
          <a:bodyPr wrap="none" rtlCol="0">
            <a:spAutoFit/>
          </a:bodyPr>
          <a:lstStyle/>
          <a:p>
            <a:r>
              <a:rPr lang="en-US" dirty="0" smtClean="0">
                <a:solidFill>
                  <a:srgbClr val="FF2BD8"/>
                </a:solidFill>
              </a:rPr>
              <a:t>Traditional Web page on server</a:t>
            </a:r>
            <a:endParaRPr lang="en-US" dirty="0">
              <a:solidFill>
                <a:srgbClr val="FF2BD8"/>
              </a:solidFill>
            </a:endParaRPr>
          </a:p>
        </p:txBody>
      </p:sp>
      <p:sp>
        <p:nvSpPr>
          <p:cNvPr id="14" name="Rectangle 13"/>
          <p:cNvSpPr/>
          <p:nvPr/>
        </p:nvSpPr>
        <p:spPr bwMode="auto">
          <a:xfrm>
            <a:off x="1400174" y="5038725"/>
            <a:ext cx="4019551" cy="219075"/>
          </a:xfrm>
          <a:prstGeom prst="rect">
            <a:avLst/>
          </a:prstGeom>
          <a:solidFill>
            <a:srgbClr val="FF2BD8">
              <a:alpha val="3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Rectangle 14"/>
          <p:cNvSpPr/>
          <p:nvPr/>
        </p:nvSpPr>
        <p:spPr bwMode="auto">
          <a:xfrm>
            <a:off x="1409699" y="5438775"/>
            <a:ext cx="4191001" cy="180975"/>
          </a:xfrm>
          <a:prstGeom prst="rect">
            <a:avLst/>
          </a:prstGeom>
          <a:solidFill>
            <a:srgbClr val="FF2BD8">
              <a:alpha val="3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Rectangle 15"/>
          <p:cNvSpPr/>
          <p:nvPr/>
        </p:nvSpPr>
        <p:spPr bwMode="auto">
          <a:xfrm>
            <a:off x="1409699" y="5257801"/>
            <a:ext cx="4276726" cy="180974"/>
          </a:xfrm>
          <a:prstGeom prst="rect">
            <a:avLst/>
          </a:prstGeom>
          <a:solidFill>
            <a:srgbClr val="FF2BD8">
              <a:alpha val="3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0" y="314325"/>
            <a:ext cx="9144000" cy="1143000"/>
          </a:xfrm>
        </p:spPr>
        <p:txBody>
          <a:bodyPr/>
          <a:lstStyle/>
          <a:p>
            <a:pPr eaLnBrk="1" hangingPunct="1"/>
            <a:r>
              <a:rPr lang="en-US" smtClean="0">
                <a:latin typeface="Arial" charset="0"/>
                <a:cs typeface="Arial" charset="0"/>
              </a:rPr>
              <a:t>Content Delivery Networks</a:t>
            </a:r>
          </a:p>
        </p:txBody>
      </p:sp>
      <p:sp>
        <p:nvSpPr>
          <p:cNvPr id="117763" name="Rectangle 3"/>
          <p:cNvSpPr>
            <a:spLocks noGrp="1" noChangeArrowheads="1"/>
          </p:cNvSpPr>
          <p:nvPr>
            <p:ph idx="1"/>
          </p:nvPr>
        </p:nvSpPr>
        <p:spPr>
          <a:xfrm>
            <a:off x="203200" y="1385888"/>
            <a:ext cx="8867775" cy="4519612"/>
          </a:xfrm>
        </p:spPr>
        <p:txBody>
          <a:bodyPr/>
          <a:lstStyle/>
          <a:p>
            <a:pPr>
              <a:buFontTx/>
              <a:buNone/>
            </a:pPr>
            <a:r>
              <a:rPr lang="en-US" sz="3200" dirty="0" smtClean="0">
                <a:latin typeface="Arial" charset="0"/>
                <a:cs typeface="Arial" charset="0"/>
              </a:rPr>
              <a:t>How to direct clients to closest server?</a:t>
            </a:r>
          </a:p>
          <a:p>
            <a:pPr marL="514350" indent="-514350">
              <a:buFont typeface="+mj-lt"/>
              <a:buAutoNum type="arabicPeriod"/>
            </a:pPr>
            <a:r>
              <a:rPr lang="en-US" sz="2800" dirty="0" smtClean="0">
                <a:latin typeface="Arial" charset="0"/>
                <a:cs typeface="Arial" charset="0"/>
              </a:rPr>
              <a:t>User enters nytimes.com in browser URL box.</a:t>
            </a:r>
          </a:p>
          <a:p>
            <a:pPr marL="514350" indent="-514350">
              <a:buFont typeface="+mj-lt"/>
              <a:buAutoNum type="arabicPeriod"/>
            </a:pPr>
            <a:r>
              <a:rPr lang="en-US" sz="2800" dirty="0" smtClean="0">
                <a:latin typeface="Arial" charset="0"/>
                <a:cs typeface="Arial" charset="0"/>
              </a:rPr>
              <a:t>Browser uses DNS to return </a:t>
            </a:r>
            <a:r>
              <a:rPr lang="en-US" sz="2800" dirty="0" err="1" smtClean="0">
                <a:latin typeface="Arial" charset="0"/>
                <a:cs typeface="Arial" charset="0"/>
              </a:rPr>
              <a:t>nytimes</a:t>
            </a:r>
            <a:r>
              <a:rPr lang="en-US" sz="2800" dirty="0" smtClean="0">
                <a:latin typeface="Arial" charset="0"/>
                <a:cs typeface="Arial" charset="0"/>
              </a:rPr>
              <a:t> IP address.</a:t>
            </a:r>
          </a:p>
          <a:p>
            <a:pPr marL="514350" indent="-514350">
              <a:buFont typeface="+mj-lt"/>
              <a:buAutoNum type="arabicPeriod"/>
            </a:pPr>
            <a:r>
              <a:rPr lang="en-US" sz="2800" dirty="0" smtClean="0">
                <a:latin typeface="Arial" charset="0"/>
                <a:cs typeface="Arial" charset="0"/>
              </a:rPr>
              <a:t>Browser contacts </a:t>
            </a:r>
            <a:r>
              <a:rPr lang="en-US" sz="2800" dirty="0" err="1" smtClean="0">
                <a:latin typeface="Arial" charset="0"/>
                <a:cs typeface="Arial" charset="0"/>
              </a:rPr>
              <a:t>nytimes</a:t>
            </a:r>
            <a:r>
              <a:rPr lang="en-US" sz="2800" dirty="0" smtClean="0">
                <a:latin typeface="Arial" charset="0"/>
                <a:cs typeface="Arial" charset="0"/>
              </a:rPr>
              <a:t> site and displays home page.</a:t>
            </a:r>
          </a:p>
          <a:p>
            <a:pPr marL="514350" indent="-514350">
              <a:buFont typeface="+mj-lt"/>
              <a:buAutoNum type="arabicPeriod"/>
            </a:pPr>
            <a:r>
              <a:rPr lang="en-US" sz="2800" dirty="0" smtClean="0">
                <a:latin typeface="Arial" charset="0"/>
                <a:cs typeface="Arial" charset="0"/>
              </a:rPr>
              <a:t>User is interested in a story and clicks link (which has been processed to replace </a:t>
            </a:r>
            <a:r>
              <a:rPr lang="en-US" sz="2800" dirty="0" err="1" smtClean="0">
                <a:latin typeface="Arial" charset="0"/>
                <a:cs typeface="Arial" charset="0"/>
              </a:rPr>
              <a:t>nytimes</a:t>
            </a:r>
            <a:r>
              <a:rPr lang="en-US" sz="2800" dirty="0" smtClean="0">
                <a:latin typeface="Arial" charset="0"/>
                <a:cs typeface="Arial" charset="0"/>
              </a:rPr>
              <a:t> domain name with CDN domain name)</a:t>
            </a:r>
          </a:p>
          <a:p>
            <a:pPr marL="514350" indent="-514350">
              <a:buFont typeface="+mj-lt"/>
              <a:buAutoNum type="arabicPeriod"/>
            </a:pPr>
            <a:r>
              <a:rPr lang="en-US" sz="2800" dirty="0" smtClean="0">
                <a:latin typeface="Arial" charset="0"/>
                <a:cs typeface="Arial" charset="0"/>
              </a:rPr>
              <a:t>Browser uses DNS to look up cdn.com</a:t>
            </a:r>
          </a:p>
        </p:txBody>
      </p:sp>
      <p:sp>
        <p:nvSpPr>
          <p:cNvPr id="11776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8CBA7656-F97E-4E96-BFA0-83531076678B}" type="slidenum">
              <a:rPr lang="en-US" smtClean="0"/>
              <a:pPr eaLnBrk="1" hangingPunct="1"/>
              <a:t>132</a:t>
            </a:fld>
            <a:endParaRPr lang="en-US" smtClean="0"/>
          </a:p>
        </p:txBody>
      </p:sp>
      <p:sp>
        <p:nvSpPr>
          <p:cNvPr id="6" name="TextBox 4"/>
          <p:cNvSpPr txBox="1">
            <a:spLocks noChangeArrowheads="1"/>
          </p:cNvSpPr>
          <p:nvPr/>
        </p:nvSpPr>
        <p:spPr bwMode="auto">
          <a:xfrm>
            <a:off x="482505" y="6465145"/>
            <a:ext cx="8115585" cy="30777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t>Note that steps 6 through 10 can be replaced as indicated on slides entitled “CDN - DNS redirection”</a:t>
            </a:r>
          </a:p>
        </p:txBody>
      </p:sp>
    </p:spTree>
    <p:extLst>
      <p:ext uri="{BB962C8B-B14F-4D97-AF65-F5344CB8AC3E}">
        <p14:creationId xmlns:p14="http://schemas.microsoft.com/office/powerpoint/2010/main" val="388414517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0" y="314325"/>
            <a:ext cx="9144000" cy="1143000"/>
          </a:xfrm>
        </p:spPr>
        <p:txBody>
          <a:bodyPr/>
          <a:lstStyle/>
          <a:p>
            <a:pPr eaLnBrk="1" hangingPunct="1"/>
            <a:r>
              <a:rPr lang="en-US" smtClean="0">
                <a:latin typeface="Arial" charset="0"/>
                <a:cs typeface="Arial" charset="0"/>
              </a:rPr>
              <a:t>Content Delivery Networks</a:t>
            </a:r>
          </a:p>
        </p:txBody>
      </p:sp>
      <p:sp>
        <p:nvSpPr>
          <p:cNvPr id="118787" name="Rectangle 3"/>
          <p:cNvSpPr>
            <a:spLocks noGrp="1" noChangeArrowheads="1"/>
          </p:cNvSpPr>
          <p:nvPr>
            <p:ph idx="1"/>
          </p:nvPr>
        </p:nvSpPr>
        <p:spPr>
          <a:xfrm>
            <a:off x="203200" y="1385888"/>
            <a:ext cx="8867775" cy="4519612"/>
          </a:xfrm>
        </p:spPr>
        <p:txBody>
          <a:bodyPr/>
          <a:lstStyle/>
          <a:p>
            <a:pPr>
              <a:buFontTx/>
              <a:buNone/>
            </a:pPr>
            <a:r>
              <a:rPr lang="en-US" sz="3200" dirty="0" smtClean="0">
                <a:latin typeface="Arial" charset="0"/>
                <a:cs typeface="Arial" charset="0"/>
              </a:rPr>
              <a:t>How to direct clients to closest server?</a:t>
            </a:r>
          </a:p>
          <a:p>
            <a:pPr>
              <a:buFont typeface="Times New Roman" pitchFamily="18" charset="0"/>
              <a:buAutoNum type="arabicPeriod" startAt="6"/>
            </a:pPr>
            <a:r>
              <a:rPr lang="en-US" sz="2800" dirty="0" smtClean="0">
                <a:latin typeface="Arial" charset="0"/>
                <a:cs typeface="Arial" charset="0"/>
              </a:rPr>
              <a:t>* DNS server returns CDN IP address</a:t>
            </a:r>
          </a:p>
          <a:p>
            <a:pPr>
              <a:buFont typeface="Times New Roman" pitchFamily="18" charset="0"/>
              <a:buAutoNum type="arabicPeriod" startAt="6"/>
            </a:pPr>
            <a:r>
              <a:rPr lang="en-US" sz="2800" dirty="0" smtClean="0">
                <a:latin typeface="Arial" charset="0"/>
                <a:cs typeface="Arial" charset="0"/>
              </a:rPr>
              <a:t>* Browser sends HTTP request for page to CDN server at well-known port for web servers, port 80.</a:t>
            </a:r>
          </a:p>
          <a:p>
            <a:pPr>
              <a:buFont typeface="Times New Roman" pitchFamily="18" charset="0"/>
              <a:buAutoNum type="arabicPeriod" startAt="6"/>
            </a:pPr>
            <a:r>
              <a:rPr lang="en-US" sz="2800" dirty="0" smtClean="0">
                <a:latin typeface="Arial" charset="0"/>
                <a:cs typeface="Arial" charset="0"/>
              </a:rPr>
              <a:t>* CDN server accepts connection (though it is not a web server!).  Examines request, determines which customer’s data is being requested (NY Times), looks at browser’s source IP address, does table lookup to learn where that IP address is situated.</a:t>
            </a:r>
          </a:p>
        </p:txBody>
      </p:sp>
      <p:sp>
        <p:nvSpPr>
          <p:cNvPr id="11878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4F7634EB-B45A-4D51-964F-A09C951823F9}" type="slidenum">
              <a:rPr lang="en-US" smtClean="0"/>
              <a:pPr eaLnBrk="1" hangingPunct="1"/>
              <a:t>133</a:t>
            </a:fld>
            <a:endParaRPr lang="en-US" smtClean="0"/>
          </a:p>
        </p:txBody>
      </p:sp>
      <p:sp>
        <p:nvSpPr>
          <p:cNvPr id="6" name="TextBox 4"/>
          <p:cNvSpPr txBox="1">
            <a:spLocks noChangeArrowheads="1"/>
          </p:cNvSpPr>
          <p:nvPr/>
        </p:nvSpPr>
        <p:spPr bwMode="auto">
          <a:xfrm>
            <a:off x="496153" y="6487563"/>
            <a:ext cx="8347596" cy="30777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smtClean="0"/>
              <a:t>* Note </a:t>
            </a:r>
            <a:r>
              <a:rPr lang="en-US" sz="1400" dirty="0"/>
              <a:t>that steps 6 through 10 can be replaced as indicated on slides entitled “CDN - DNS redirection”</a:t>
            </a:r>
          </a:p>
        </p:txBody>
      </p:sp>
    </p:spTree>
    <p:extLst>
      <p:ext uri="{BB962C8B-B14F-4D97-AF65-F5344CB8AC3E}">
        <p14:creationId xmlns:p14="http://schemas.microsoft.com/office/powerpoint/2010/main" val="379546342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0" y="314325"/>
            <a:ext cx="9144000" cy="1143000"/>
          </a:xfrm>
        </p:spPr>
        <p:txBody>
          <a:bodyPr/>
          <a:lstStyle/>
          <a:p>
            <a:pPr eaLnBrk="1" hangingPunct="1"/>
            <a:r>
              <a:rPr lang="en-US" smtClean="0">
                <a:latin typeface="Arial" charset="0"/>
                <a:cs typeface="Arial" charset="0"/>
              </a:rPr>
              <a:t>Content Delivery Networks</a:t>
            </a:r>
          </a:p>
        </p:txBody>
      </p:sp>
      <p:sp>
        <p:nvSpPr>
          <p:cNvPr id="119811" name="Rectangle 3"/>
          <p:cNvSpPr>
            <a:spLocks noGrp="1" noChangeArrowheads="1"/>
          </p:cNvSpPr>
          <p:nvPr>
            <p:ph idx="1"/>
          </p:nvPr>
        </p:nvSpPr>
        <p:spPr>
          <a:xfrm>
            <a:off x="203200" y="1385888"/>
            <a:ext cx="8867775" cy="4519612"/>
          </a:xfrm>
        </p:spPr>
        <p:txBody>
          <a:bodyPr/>
          <a:lstStyle/>
          <a:p>
            <a:pPr>
              <a:buFontTx/>
              <a:buNone/>
            </a:pPr>
            <a:r>
              <a:rPr lang="en-US" sz="3200" dirty="0" smtClean="0">
                <a:latin typeface="Arial" charset="0"/>
                <a:cs typeface="Arial" charset="0"/>
              </a:rPr>
              <a:t>How to direct clients to closest server?</a:t>
            </a:r>
          </a:p>
          <a:p>
            <a:pPr>
              <a:buFont typeface="Times New Roman" pitchFamily="18" charset="0"/>
              <a:buAutoNum type="arabicPeriod" startAt="9"/>
            </a:pPr>
            <a:r>
              <a:rPr lang="en-US" sz="2800" dirty="0" smtClean="0">
                <a:latin typeface="Arial" charset="0"/>
                <a:cs typeface="Arial" charset="0"/>
              </a:rPr>
              <a:t>* CDN returns status code 301, “permanently moved”, and redirects browser to a CDN server that is near the browser and which contains www.nytimes.com content.</a:t>
            </a:r>
          </a:p>
          <a:p>
            <a:pPr>
              <a:buFont typeface="Times New Roman" pitchFamily="18" charset="0"/>
              <a:buAutoNum type="arabicPeriod" startAt="9"/>
            </a:pPr>
            <a:r>
              <a:rPr lang="en-US" sz="2800" dirty="0" smtClean="0">
                <a:latin typeface="Arial" charset="0"/>
                <a:cs typeface="Arial" charset="0"/>
              </a:rPr>
              <a:t>* Browser redirects request to closest CDN server.</a:t>
            </a:r>
          </a:p>
          <a:p>
            <a:pPr>
              <a:buFont typeface="Times New Roman" pitchFamily="18" charset="0"/>
              <a:buAutoNum type="arabicPeriod" startAt="9"/>
            </a:pPr>
            <a:r>
              <a:rPr lang="en-US" sz="2800" dirty="0" smtClean="0">
                <a:latin typeface="Arial" charset="0"/>
                <a:cs typeface="Arial" charset="0"/>
              </a:rPr>
              <a:t> Cached file is returned to browser from closest CDN server.</a:t>
            </a:r>
          </a:p>
          <a:p>
            <a:pPr>
              <a:buFont typeface="Times New Roman" pitchFamily="18" charset="0"/>
              <a:buAutoNum type="arabicPeriod" startAt="9"/>
            </a:pPr>
            <a:endParaRPr lang="en-US" sz="2800" dirty="0" smtClean="0">
              <a:latin typeface="Arial" charset="0"/>
              <a:cs typeface="Arial" charset="0"/>
            </a:endParaRPr>
          </a:p>
        </p:txBody>
      </p:sp>
      <p:sp>
        <p:nvSpPr>
          <p:cNvPr id="11981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7CD42EB-9079-483A-82C7-A198D9832B75}" type="slidenum">
              <a:rPr lang="en-US" smtClean="0"/>
              <a:pPr eaLnBrk="1" hangingPunct="1"/>
              <a:t>134</a:t>
            </a:fld>
            <a:endParaRPr lang="en-US" smtClean="0"/>
          </a:p>
        </p:txBody>
      </p:sp>
      <p:sp>
        <p:nvSpPr>
          <p:cNvPr id="7" name="TextBox 4"/>
          <p:cNvSpPr txBox="1">
            <a:spLocks noChangeArrowheads="1"/>
          </p:cNvSpPr>
          <p:nvPr/>
        </p:nvSpPr>
        <p:spPr bwMode="auto">
          <a:xfrm>
            <a:off x="482505" y="5891939"/>
            <a:ext cx="8293005" cy="30777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smtClean="0"/>
              <a:t>* Note </a:t>
            </a:r>
            <a:r>
              <a:rPr lang="en-US" sz="1400" dirty="0"/>
              <a:t>that steps 6 through 10 can be replaced as indicated on slides entitled “CDN - DNS redirection”</a:t>
            </a:r>
          </a:p>
        </p:txBody>
      </p:sp>
    </p:spTree>
    <p:extLst>
      <p:ext uri="{BB962C8B-B14F-4D97-AF65-F5344CB8AC3E}">
        <p14:creationId xmlns:p14="http://schemas.microsoft.com/office/powerpoint/2010/main" val="362349571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0" y="314325"/>
            <a:ext cx="9144000" cy="1143000"/>
          </a:xfrm>
        </p:spPr>
        <p:txBody>
          <a:bodyPr/>
          <a:lstStyle/>
          <a:p>
            <a:pPr eaLnBrk="1" hangingPunct="1"/>
            <a:r>
              <a:rPr lang="en-US" smtClean="0">
                <a:latin typeface="Arial" charset="0"/>
                <a:cs typeface="Arial" charset="0"/>
              </a:rPr>
              <a:t>Content Delivery Networks</a:t>
            </a:r>
          </a:p>
        </p:txBody>
      </p:sp>
      <p:sp>
        <p:nvSpPr>
          <p:cNvPr id="120835" name="Rectangle 3"/>
          <p:cNvSpPr>
            <a:spLocks noGrp="1" noChangeArrowheads="1"/>
          </p:cNvSpPr>
          <p:nvPr>
            <p:ph idx="1"/>
          </p:nvPr>
        </p:nvSpPr>
        <p:spPr>
          <a:xfrm>
            <a:off x="203200" y="1385888"/>
            <a:ext cx="8867775" cy="4519612"/>
          </a:xfrm>
        </p:spPr>
        <p:txBody>
          <a:bodyPr/>
          <a:lstStyle/>
          <a:p>
            <a:pPr>
              <a:buFontTx/>
              <a:buNone/>
            </a:pPr>
            <a:r>
              <a:rPr lang="en-US" sz="3200" dirty="0" smtClean="0">
                <a:latin typeface="Arial" charset="0"/>
                <a:cs typeface="Arial" charset="0"/>
              </a:rPr>
              <a:t>How to direct clients to closest server?</a:t>
            </a:r>
          </a:p>
          <a:p>
            <a:pPr marL="609600" lvl="1" indent="-609600">
              <a:spcBef>
                <a:spcPts val="1800"/>
              </a:spcBef>
              <a:buFont typeface="Times New Roman" pitchFamily="18" charset="0"/>
              <a:buAutoNum type="arabicPeriod" startAt="12"/>
            </a:pPr>
            <a:r>
              <a:rPr lang="en-US" sz="2800" dirty="0" smtClean="0">
                <a:latin typeface="Arial" charset="0"/>
                <a:cs typeface="Arial" charset="0"/>
              </a:rPr>
              <a:t>All further requests from this client for www.nytimes.com pages are satisfied by the local CDN server, since all of the www.nytimes.com pages stored there point to other www.nytimes.com pages stored at the same site.</a:t>
            </a:r>
          </a:p>
          <a:p>
            <a:pPr marL="0" lvl="1" indent="0">
              <a:spcBef>
                <a:spcPts val="1800"/>
              </a:spcBef>
              <a:buNone/>
            </a:pPr>
            <a:r>
              <a:rPr lang="en-US" sz="2800" dirty="0" smtClean="0">
                <a:latin typeface="Arial" charset="0"/>
                <a:cs typeface="Arial" charset="0"/>
              </a:rPr>
              <a:t>Note that </a:t>
            </a:r>
            <a:r>
              <a:rPr lang="en-US" sz="2800" dirty="0" err="1" smtClean="0">
                <a:latin typeface="Arial" charset="0"/>
                <a:cs typeface="Arial" charset="0"/>
              </a:rPr>
              <a:t>anycast</a:t>
            </a:r>
            <a:r>
              <a:rPr lang="en-US" sz="2800" dirty="0" smtClean="0">
                <a:latin typeface="Arial" charset="0"/>
                <a:cs typeface="Arial" charset="0"/>
              </a:rPr>
              <a:t> to DNS or HTTP servers may also be used </a:t>
            </a:r>
          </a:p>
        </p:txBody>
      </p:sp>
      <p:sp>
        <p:nvSpPr>
          <p:cNvPr id="120836" name="Rectangle 1"/>
          <p:cNvSpPr>
            <a:spLocks noChangeArrowheads="1"/>
          </p:cNvSpPr>
          <p:nvPr/>
        </p:nvSpPr>
        <p:spPr bwMode="auto">
          <a:xfrm>
            <a:off x="2345495" y="5199061"/>
            <a:ext cx="5652093" cy="4603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r>
              <a:rPr lang="en-US" sz="2400" dirty="0"/>
              <a:t>Note this topic will appear on final </a:t>
            </a:r>
            <a:r>
              <a:rPr lang="en-US" sz="2400" dirty="0" smtClean="0"/>
              <a:t>exam </a:t>
            </a:r>
            <a:endParaRPr lang="en-US" sz="2400" dirty="0"/>
          </a:p>
        </p:txBody>
      </p:sp>
      <p:sp>
        <p:nvSpPr>
          <p:cNvPr id="1208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0989BC6-1958-44C3-B32F-5FABF6F581BC}" type="slidenum">
              <a:rPr lang="en-US" smtClean="0"/>
              <a:pPr eaLnBrk="1" hangingPunct="1"/>
              <a:t>135</a:t>
            </a:fld>
            <a:endParaRPr lang="en-US" smtClean="0"/>
          </a:p>
        </p:txBody>
      </p:sp>
      <p:sp>
        <p:nvSpPr>
          <p:cNvPr id="7" name="TextBox 4"/>
          <p:cNvSpPr txBox="1">
            <a:spLocks noChangeArrowheads="1"/>
          </p:cNvSpPr>
          <p:nvPr/>
        </p:nvSpPr>
        <p:spPr bwMode="auto">
          <a:xfrm>
            <a:off x="482505" y="5850996"/>
            <a:ext cx="8293005" cy="30777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smtClean="0"/>
              <a:t>* Note </a:t>
            </a:r>
            <a:r>
              <a:rPr lang="en-US" sz="1400" dirty="0"/>
              <a:t>that steps 6 through 10 can be replaced as indicated on slides entitled “CDN - DNS redirection”</a:t>
            </a:r>
          </a:p>
        </p:txBody>
      </p:sp>
    </p:spTree>
    <p:extLst>
      <p:ext uri="{BB962C8B-B14F-4D97-AF65-F5344CB8AC3E}">
        <p14:creationId xmlns:p14="http://schemas.microsoft.com/office/powerpoint/2010/main" val="326844155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0" y="314325"/>
            <a:ext cx="9144000" cy="1143000"/>
          </a:xfrm>
        </p:spPr>
        <p:txBody>
          <a:bodyPr/>
          <a:lstStyle/>
          <a:p>
            <a:pPr eaLnBrk="1" hangingPunct="1"/>
            <a:r>
              <a:rPr lang="en-US" smtClean="0">
                <a:latin typeface="Arial" charset="0"/>
                <a:cs typeface="Arial" charset="0"/>
              </a:rPr>
              <a:t>Content Delivery Networks - DNS Redirection</a:t>
            </a:r>
          </a:p>
        </p:txBody>
      </p:sp>
      <p:sp>
        <p:nvSpPr>
          <p:cNvPr id="121859" name="Rectangle 3"/>
          <p:cNvSpPr>
            <a:spLocks noGrp="1" noChangeArrowheads="1"/>
          </p:cNvSpPr>
          <p:nvPr>
            <p:ph idx="1"/>
          </p:nvPr>
        </p:nvSpPr>
        <p:spPr>
          <a:xfrm>
            <a:off x="203200" y="1385888"/>
            <a:ext cx="8867775" cy="4519612"/>
          </a:xfrm>
        </p:spPr>
        <p:txBody>
          <a:bodyPr/>
          <a:lstStyle/>
          <a:p>
            <a:pPr>
              <a:buFontTx/>
              <a:buNone/>
            </a:pPr>
            <a:r>
              <a:rPr lang="en-US" sz="3200" dirty="0" smtClean="0">
                <a:latin typeface="Arial" charset="0"/>
                <a:cs typeface="Arial" charset="0"/>
              </a:rPr>
              <a:t>How to direct clients to closest server?</a:t>
            </a:r>
          </a:p>
          <a:p>
            <a:pPr>
              <a:buFont typeface="Times New Roman" pitchFamily="18" charset="0"/>
              <a:buAutoNum type="arabicPeriod" startAt="6"/>
            </a:pPr>
            <a:r>
              <a:rPr lang="en-US" sz="2800" dirty="0" smtClean="0">
                <a:latin typeface="Arial" charset="0"/>
                <a:cs typeface="Arial" charset="0"/>
              </a:rPr>
              <a:t>* If CDN operates DNS server, DNS server looks at request, determines which customer’s data is being requested (NY Times), uses browser’s source IP address in  a table lookup to learn browser location</a:t>
            </a:r>
          </a:p>
          <a:p>
            <a:pPr>
              <a:buFont typeface="Times New Roman" pitchFamily="18" charset="0"/>
              <a:buAutoNum type="arabicPeriod" startAt="6"/>
            </a:pPr>
            <a:r>
              <a:rPr lang="en-US" sz="2800" dirty="0" smtClean="0">
                <a:latin typeface="Arial" charset="0"/>
                <a:cs typeface="Arial" charset="0"/>
              </a:rPr>
              <a:t>* CDN DNS server returns IP address of closest copy of NY Times site</a:t>
            </a:r>
          </a:p>
          <a:p>
            <a:pPr>
              <a:buFont typeface="Times New Roman" pitchFamily="18" charset="0"/>
              <a:buAutoNum type="arabicPeriod" startAt="9"/>
            </a:pPr>
            <a:r>
              <a:rPr lang="en-US" sz="2800" dirty="0" smtClean="0">
                <a:latin typeface="Arial" charset="0"/>
                <a:cs typeface="Arial" charset="0"/>
              </a:rPr>
              <a:t>* Browser sends HTTP request for page to CDN server.</a:t>
            </a:r>
          </a:p>
          <a:p>
            <a:pPr>
              <a:buFont typeface="Times New Roman" pitchFamily="18" charset="0"/>
              <a:buAutoNum type="arabicPeriod" startAt="6"/>
            </a:pPr>
            <a:endParaRPr lang="en-US" sz="2800" dirty="0" smtClean="0">
              <a:latin typeface="Arial" charset="0"/>
              <a:cs typeface="Arial" charset="0"/>
            </a:endParaRPr>
          </a:p>
          <a:p>
            <a:pPr>
              <a:buFont typeface="Times New Roman" pitchFamily="18" charset="0"/>
              <a:buAutoNum type="arabicPeriod" startAt="6"/>
            </a:pPr>
            <a:endParaRPr lang="en-US" sz="2800" dirty="0" smtClean="0">
              <a:latin typeface="Arial" charset="0"/>
              <a:cs typeface="Arial" charset="0"/>
            </a:endParaRPr>
          </a:p>
          <a:p>
            <a:pPr>
              <a:buFont typeface="Times New Roman" pitchFamily="18" charset="0"/>
              <a:buAutoNum type="arabicPeriod" startAt="6"/>
            </a:pPr>
            <a:endParaRPr lang="en-US" sz="2800" dirty="0" smtClean="0">
              <a:latin typeface="Arial" charset="0"/>
              <a:cs typeface="Arial" charset="0"/>
            </a:endParaRPr>
          </a:p>
        </p:txBody>
      </p:sp>
      <p:sp>
        <p:nvSpPr>
          <p:cNvPr id="12186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2948C0D-62C8-496C-A7CB-ACCE9EAE45BE}" type="slidenum">
              <a:rPr lang="en-US" smtClean="0"/>
              <a:pPr eaLnBrk="1" hangingPunct="1"/>
              <a:t>136</a:t>
            </a:fld>
            <a:endParaRPr lang="en-US" smtClean="0"/>
          </a:p>
        </p:txBody>
      </p:sp>
      <p:sp>
        <p:nvSpPr>
          <p:cNvPr id="5" name="TextBox 4"/>
          <p:cNvSpPr txBox="1">
            <a:spLocks noChangeArrowheads="1"/>
          </p:cNvSpPr>
          <p:nvPr/>
        </p:nvSpPr>
        <p:spPr bwMode="auto">
          <a:xfrm>
            <a:off x="3539605" y="6285925"/>
            <a:ext cx="2096922" cy="30777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smtClean="0"/>
              <a:t>* See slides 124 - 127</a:t>
            </a:r>
            <a:endParaRPr lang="en-US" sz="1400" dirty="0"/>
          </a:p>
        </p:txBody>
      </p:sp>
    </p:spTree>
    <p:extLst>
      <p:ext uri="{BB962C8B-B14F-4D97-AF65-F5344CB8AC3E}">
        <p14:creationId xmlns:p14="http://schemas.microsoft.com/office/powerpoint/2010/main" val="247563430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0" y="314325"/>
            <a:ext cx="9144000" cy="1143000"/>
          </a:xfrm>
        </p:spPr>
        <p:txBody>
          <a:bodyPr/>
          <a:lstStyle/>
          <a:p>
            <a:pPr eaLnBrk="1" hangingPunct="1"/>
            <a:r>
              <a:rPr lang="en-US" smtClean="0">
                <a:latin typeface="Arial" charset="0"/>
                <a:cs typeface="Arial" charset="0"/>
              </a:rPr>
              <a:t>Content Delivery Networks - DNS Redirection</a:t>
            </a:r>
          </a:p>
        </p:txBody>
      </p:sp>
      <p:sp>
        <p:nvSpPr>
          <p:cNvPr id="122883" name="Rectangle 3"/>
          <p:cNvSpPr>
            <a:spLocks noGrp="1" noChangeArrowheads="1"/>
          </p:cNvSpPr>
          <p:nvPr>
            <p:ph idx="1"/>
          </p:nvPr>
        </p:nvSpPr>
        <p:spPr>
          <a:xfrm>
            <a:off x="203200" y="1385888"/>
            <a:ext cx="8867775" cy="4519612"/>
          </a:xfrm>
        </p:spPr>
        <p:txBody>
          <a:bodyPr/>
          <a:lstStyle/>
          <a:p>
            <a:pPr>
              <a:buFontTx/>
              <a:buNone/>
            </a:pPr>
            <a:r>
              <a:rPr lang="en-US" sz="3200" dirty="0" smtClean="0">
                <a:latin typeface="Arial" charset="0"/>
                <a:cs typeface="Arial" charset="0"/>
              </a:rPr>
              <a:t>How to direct clients to closest server?</a:t>
            </a:r>
          </a:p>
          <a:p>
            <a:pPr marL="0" lvl="1" indent="0">
              <a:spcBef>
                <a:spcPts val="1800"/>
              </a:spcBef>
              <a:buFont typeface="Times New Roman" pitchFamily="18" charset="0"/>
              <a:buAutoNum type="arabicPeriod" startAt="10"/>
            </a:pPr>
            <a:r>
              <a:rPr lang="en-US" sz="2800" dirty="0">
                <a:latin typeface="Arial" charset="0"/>
                <a:ea typeface="+mn-ea"/>
                <a:cs typeface="Arial" charset="0"/>
              </a:rPr>
              <a:t>* Cached </a:t>
            </a:r>
            <a:r>
              <a:rPr lang="en-US" sz="2800" dirty="0" smtClean="0">
                <a:latin typeface="Arial" charset="0"/>
                <a:cs typeface="Arial" charset="0"/>
              </a:rPr>
              <a:t>file is returned to browser by CDN server.</a:t>
            </a:r>
          </a:p>
          <a:p>
            <a:pPr marL="0" lvl="1" indent="0">
              <a:spcBef>
                <a:spcPts val="1800"/>
              </a:spcBef>
              <a:buFont typeface="Times New Roman" pitchFamily="18" charset="0"/>
              <a:buAutoNum type="arabicPeriod" startAt="10"/>
            </a:pPr>
            <a:r>
              <a:rPr lang="en-US" sz="2800" dirty="0">
                <a:latin typeface="Arial" charset="0"/>
                <a:ea typeface="+mn-ea"/>
                <a:cs typeface="Arial" charset="0"/>
              </a:rPr>
              <a:t>* All </a:t>
            </a:r>
            <a:r>
              <a:rPr lang="en-US" sz="2800" dirty="0" smtClean="0">
                <a:latin typeface="Arial" charset="0"/>
                <a:cs typeface="Arial" charset="0"/>
              </a:rPr>
              <a:t>further requests from this client for www.nytimes.com pages are satisfied by the local CDN server, since all of the www.nytimes.com pages stored there point to other www.nytimes.com pages stored at the same site.</a:t>
            </a:r>
          </a:p>
          <a:p>
            <a:pPr marL="0" lvl="1" indent="0">
              <a:spcBef>
                <a:spcPts val="1800"/>
              </a:spcBef>
              <a:buNone/>
            </a:pPr>
            <a:r>
              <a:rPr lang="en-US" sz="2800" dirty="0">
                <a:latin typeface="Arial" charset="0"/>
                <a:cs typeface="Arial" charset="0"/>
              </a:rPr>
              <a:t>Note that </a:t>
            </a:r>
            <a:r>
              <a:rPr lang="en-US" sz="2800" dirty="0" err="1">
                <a:latin typeface="Arial" charset="0"/>
                <a:cs typeface="Arial" charset="0"/>
              </a:rPr>
              <a:t>anycast</a:t>
            </a:r>
            <a:r>
              <a:rPr lang="en-US" sz="2800" dirty="0">
                <a:latin typeface="Arial" charset="0"/>
                <a:cs typeface="Arial" charset="0"/>
              </a:rPr>
              <a:t> to DNS or HTTP servers may also </a:t>
            </a:r>
            <a:r>
              <a:rPr lang="en-US" sz="2800" smtClean="0">
                <a:latin typeface="Arial" charset="0"/>
                <a:cs typeface="Arial" charset="0"/>
              </a:rPr>
              <a:t>be used</a:t>
            </a:r>
            <a:endParaRPr lang="en-US" sz="2800" dirty="0">
              <a:latin typeface="Arial" charset="0"/>
              <a:cs typeface="Arial" charset="0"/>
            </a:endParaRPr>
          </a:p>
          <a:p>
            <a:pPr marL="0" lvl="1" indent="0">
              <a:spcBef>
                <a:spcPts val="1800"/>
              </a:spcBef>
              <a:buNone/>
            </a:pPr>
            <a:endParaRPr lang="en-US" sz="2800" dirty="0" smtClean="0">
              <a:latin typeface="Arial" charset="0"/>
              <a:cs typeface="Arial" charset="0"/>
            </a:endParaRPr>
          </a:p>
        </p:txBody>
      </p:sp>
      <p:sp>
        <p:nvSpPr>
          <p:cNvPr id="1228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761F704F-D36F-48FD-9708-3E01E7491E55}" type="slidenum">
              <a:rPr lang="en-US" smtClean="0"/>
              <a:pPr eaLnBrk="1" hangingPunct="1"/>
              <a:t>137</a:t>
            </a:fld>
            <a:endParaRPr lang="en-US" smtClean="0"/>
          </a:p>
        </p:txBody>
      </p:sp>
      <p:sp>
        <p:nvSpPr>
          <p:cNvPr id="6" name="Rectangle 1"/>
          <p:cNvSpPr>
            <a:spLocks noChangeArrowheads="1"/>
          </p:cNvSpPr>
          <p:nvPr/>
        </p:nvSpPr>
        <p:spPr bwMode="auto">
          <a:xfrm>
            <a:off x="2810480" y="5658015"/>
            <a:ext cx="5652093" cy="4603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r>
              <a:rPr lang="en-US" sz="2400" dirty="0"/>
              <a:t>Note this topic will appear on final </a:t>
            </a:r>
            <a:r>
              <a:rPr lang="en-US" sz="2400" dirty="0" smtClean="0"/>
              <a:t>exam </a:t>
            </a:r>
            <a:endParaRPr lang="en-US" sz="2400" dirty="0"/>
          </a:p>
        </p:txBody>
      </p:sp>
      <p:sp>
        <p:nvSpPr>
          <p:cNvPr id="8" name="TextBox 7"/>
          <p:cNvSpPr txBox="1">
            <a:spLocks noChangeArrowheads="1"/>
          </p:cNvSpPr>
          <p:nvPr/>
        </p:nvSpPr>
        <p:spPr bwMode="auto">
          <a:xfrm>
            <a:off x="3539604" y="6157405"/>
            <a:ext cx="2096922" cy="30777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smtClean="0"/>
              <a:t>* See slides 124 - 127</a:t>
            </a:r>
            <a:endParaRPr lang="en-US" sz="1400" dirty="0"/>
          </a:p>
        </p:txBody>
      </p:sp>
    </p:spTree>
    <p:extLst>
      <p:ext uri="{BB962C8B-B14F-4D97-AF65-F5344CB8AC3E}">
        <p14:creationId xmlns:p14="http://schemas.microsoft.com/office/powerpoint/2010/main" val="126645921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u="sng" dirty="0">
                <a:hlinkClick r:id="rId2"/>
              </a:rPr>
              <a:t>60 Hudson Street Carrier </a:t>
            </a:r>
            <a:r>
              <a:rPr lang="en-US" u="sng" dirty="0" smtClean="0">
                <a:hlinkClick r:id="rId2"/>
              </a:rPr>
              <a:t>Hotel</a:t>
            </a:r>
            <a:endParaRPr lang="en-US" u="sng" dirty="0" smtClean="0"/>
          </a:p>
          <a:p>
            <a:pPr marL="457200" indent="-457200">
              <a:buFont typeface="+mj-lt"/>
              <a:buAutoNum type="arabicPeriod"/>
            </a:pPr>
            <a:r>
              <a:rPr lang="en-US" dirty="0">
                <a:hlinkClick r:id="rId3"/>
              </a:rPr>
              <a:t>No Pants Subway Ride </a:t>
            </a:r>
            <a:r>
              <a:rPr lang="en-US" dirty="0" smtClean="0">
                <a:hlinkClick r:id="rId3"/>
              </a:rPr>
              <a:t>2010</a:t>
            </a:r>
            <a:endParaRPr lang="en-US" dirty="0" smtClean="0"/>
          </a:p>
          <a:p>
            <a:pPr marL="457200" indent="-457200">
              <a:buFont typeface="+mj-lt"/>
              <a:buAutoNum type="arabicPeriod"/>
            </a:pPr>
            <a:endParaRPr lang="en-US" dirty="0"/>
          </a:p>
        </p:txBody>
      </p:sp>
      <p:sp>
        <p:nvSpPr>
          <p:cNvPr id="4" name="Footer Placeholder 3"/>
          <p:cNvSpPr>
            <a:spLocks noGrp="1"/>
          </p:cNvSpPr>
          <p:nvPr>
            <p:ph type="ftr" sz="quarter" idx="11"/>
          </p:nvPr>
        </p:nvSpPr>
        <p:spPr/>
        <p:txBody>
          <a:bodyPr/>
          <a:lstStyle/>
          <a:p>
            <a:pPr>
              <a:defRPr/>
            </a:pPr>
            <a:r>
              <a:rPr lang="en-US" smtClean="0"/>
              <a:t>CN5E by Tanenbaum &amp; Wetherall, © Pearson Education-Prentice Hall and D. Wetherall, 2011</a:t>
            </a:r>
            <a:endParaRPr lang="en-US" dirty="0"/>
          </a:p>
        </p:txBody>
      </p:sp>
    </p:spTree>
    <p:extLst>
      <p:ext uri="{BB962C8B-B14F-4D97-AF65-F5344CB8AC3E}">
        <p14:creationId xmlns:p14="http://schemas.microsoft.com/office/powerpoint/2010/main" val="185886847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smtClean="0"/>
              <a:t>Peer-to-Peer Networks (1)</a:t>
            </a:r>
          </a:p>
        </p:txBody>
      </p:sp>
      <p:sp>
        <p:nvSpPr>
          <p:cNvPr id="4" name="Footer Placeholder 3"/>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97283" name="Rectangle 3"/>
          <p:cNvSpPr>
            <a:spLocks noGrp="1" noChangeArrowheads="1"/>
          </p:cNvSpPr>
          <p:nvPr>
            <p:ph idx="1"/>
          </p:nvPr>
        </p:nvSpPr>
        <p:spPr/>
        <p:txBody>
          <a:bodyPr/>
          <a:lstStyle/>
          <a:p>
            <a:r>
              <a:rPr lang="en-US" dirty="0" smtClean="0"/>
              <a:t>P2P (Peer-to-Peer) is an alternative CDN architecture with no dedicated infrastructure (i.e., servers)</a:t>
            </a:r>
          </a:p>
          <a:p>
            <a:pPr lvl="1"/>
            <a:r>
              <a:rPr lang="en-US" dirty="0" smtClean="0"/>
              <a:t>Clients serve content to each other as peers</a:t>
            </a:r>
          </a:p>
          <a:p>
            <a:r>
              <a:rPr lang="en-US" dirty="0" smtClean="0"/>
              <a:t>Challenges when servers are removed:</a:t>
            </a:r>
          </a:p>
          <a:p>
            <a:pPr lvl="1">
              <a:buFont typeface="+mj-lt"/>
              <a:buAutoNum type="arabicPeriod"/>
            </a:pPr>
            <a:r>
              <a:rPr lang="en-US" dirty="0" smtClean="0"/>
              <a:t>How do peers find each other?</a:t>
            </a:r>
          </a:p>
          <a:p>
            <a:pPr lvl="1">
              <a:buFont typeface="+mj-lt"/>
              <a:buAutoNum type="arabicPeriod"/>
            </a:pPr>
            <a:r>
              <a:rPr lang="en-US" dirty="0" smtClean="0"/>
              <a:t>How do peers support rapid content downloads?</a:t>
            </a:r>
          </a:p>
          <a:p>
            <a:pPr lvl="1">
              <a:buFont typeface="+mj-lt"/>
              <a:buAutoNum type="arabicPeriod"/>
            </a:pPr>
            <a:r>
              <a:rPr lang="en-US" dirty="0" smtClean="0"/>
              <a:t>How do peers encourage each other to upload?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314325"/>
            <a:ext cx="9144000" cy="1143000"/>
          </a:xfrm>
        </p:spPr>
        <p:txBody>
          <a:bodyPr/>
          <a:lstStyle/>
          <a:p>
            <a:pPr eaLnBrk="1" hangingPunct="1"/>
            <a:r>
              <a:rPr lang="en-US" smtClean="0">
                <a:latin typeface="Arial" charset="0"/>
                <a:cs typeface="Arial" charset="0"/>
              </a:rPr>
              <a:t>DNS – The Domain Name System</a:t>
            </a:r>
          </a:p>
        </p:txBody>
      </p:sp>
      <p:sp>
        <p:nvSpPr>
          <p:cNvPr id="17411" name="Rectangle 3"/>
          <p:cNvSpPr>
            <a:spLocks noGrp="1" noChangeArrowheads="1"/>
          </p:cNvSpPr>
          <p:nvPr>
            <p:ph idx="1"/>
          </p:nvPr>
        </p:nvSpPr>
        <p:spPr>
          <a:xfrm>
            <a:off x="381000" y="1662113"/>
            <a:ext cx="8763000" cy="4824412"/>
          </a:xfrm>
        </p:spPr>
        <p:txBody>
          <a:bodyPr/>
          <a:lstStyle/>
          <a:p>
            <a:pPr marL="457200" indent="-457200" eaLnBrk="1" hangingPunct="1">
              <a:buFont typeface="Arial" pitchFamily="34" charset="0"/>
              <a:buChar char="•"/>
            </a:pPr>
            <a:r>
              <a:rPr lang="en-US" sz="3200" dirty="0" smtClean="0">
                <a:latin typeface="Arial" charset="0"/>
                <a:cs typeface="Arial" charset="0"/>
              </a:rPr>
              <a:t>Each zone has a primary name server and one or more secondary servers</a:t>
            </a:r>
          </a:p>
          <a:p>
            <a:pPr marL="457200" indent="-457200" eaLnBrk="1" hangingPunct="1">
              <a:buFont typeface="Arial" pitchFamily="34" charset="0"/>
              <a:buChar char="•"/>
            </a:pPr>
            <a:r>
              <a:rPr lang="en-US" sz="3200" dirty="0" smtClean="0">
                <a:latin typeface="Arial" charset="0"/>
                <a:cs typeface="Arial" charset="0"/>
              </a:rPr>
              <a:t>Records are either </a:t>
            </a:r>
            <a:r>
              <a:rPr lang="en-US" sz="3200" i="1" dirty="0" smtClean="0">
                <a:latin typeface="Arial" charset="0"/>
                <a:cs typeface="Arial" charset="0"/>
              </a:rPr>
              <a:t>authoritative</a:t>
            </a:r>
            <a:r>
              <a:rPr lang="en-US" sz="3200" dirty="0" smtClean="0">
                <a:latin typeface="Arial" charset="0"/>
                <a:cs typeface="Arial" charset="0"/>
              </a:rPr>
              <a:t> or cached</a:t>
            </a:r>
          </a:p>
          <a:p>
            <a:pPr marL="457200" indent="-457200" eaLnBrk="1" hangingPunct="1">
              <a:buFont typeface="Arial" pitchFamily="34" charset="0"/>
              <a:buChar char="•"/>
            </a:pPr>
            <a:r>
              <a:rPr lang="en-US" sz="3200" dirty="0" smtClean="0">
                <a:latin typeface="Arial" charset="0"/>
                <a:cs typeface="Arial" charset="0"/>
              </a:rPr>
              <a:t>13 </a:t>
            </a:r>
            <a:r>
              <a:rPr lang="en-US" sz="3200" dirty="0" smtClean="0">
                <a:latin typeface="Arial" charset="0"/>
                <a:cs typeface="Arial" charset="0"/>
                <a:hlinkClick r:id="rId2"/>
              </a:rPr>
              <a:t>root servers</a:t>
            </a:r>
            <a:r>
              <a:rPr lang="en-US" sz="3200" dirty="0" smtClean="0">
                <a:latin typeface="Arial" charset="0"/>
                <a:cs typeface="Arial" charset="0"/>
              </a:rPr>
              <a:t>, each heavily replicated</a:t>
            </a:r>
          </a:p>
          <a:p>
            <a:pPr lvl="2" eaLnBrk="1" hangingPunct="1"/>
            <a:r>
              <a:rPr lang="en-US" sz="2400" dirty="0" smtClean="0">
                <a:latin typeface="Arial" charset="0"/>
                <a:cs typeface="Arial" charset="0"/>
              </a:rPr>
              <a:t>replicates geographically dispersed (130 locations)</a:t>
            </a:r>
          </a:p>
          <a:p>
            <a:pPr lvl="3" eaLnBrk="1" hangingPunct="1"/>
            <a:r>
              <a:rPr lang="en-US" sz="2400" dirty="0"/>
              <a:t>Ten in U.S; also Amsterdam, Tokyo and Stockholm</a:t>
            </a:r>
            <a:endParaRPr lang="en-US" sz="2200" dirty="0" smtClean="0">
              <a:latin typeface="Arial" charset="0"/>
              <a:cs typeface="Arial" charset="0"/>
            </a:endParaRPr>
          </a:p>
          <a:p>
            <a:pPr lvl="2" eaLnBrk="1" hangingPunct="1"/>
            <a:r>
              <a:rPr lang="en-US" sz="2400" dirty="0" smtClean="0">
                <a:latin typeface="Arial" charset="0"/>
                <a:cs typeface="Arial" charset="0"/>
              </a:rPr>
              <a:t>reached by </a:t>
            </a:r>
            <a:r>
              <a:rPr lang="en-US" sz="2400" dirty="0" err="1" smtClean="0">
                <a:latin typeface="Arial" charset="0"/>
                <a:cs typeface="Arial" charset="0"/>
              </a:rPr>
              <a:t>anycast</a:t>
            </a:r>
            <a:r>
              <a:rPr lang="en-US" sz="2400" dirty="0" smtClean="0">
                <a:latin typeface="Arial" charset="0"/>
                <a:cs typeface="Arial" charset="0"/>
              </a:rPr>
              <a:t> to </a:t>
            </a:r>
            <a:r>
              <a:rPr lang="en-US" sz="2400" i="1" dirty="0" smtClean="0">
                <a:latin typeface="Arial" charset="0"/>
                <a:cs typeface="Arial" charset="0"/>
              </a:rPr>
              <a:t>a-root-servers.net</a:t>
            </a:r>
            <a:r>
              <a:rPr lang="en-US" sz="2400" dirty="0" smtClean="0">
                <a:latin typeface="Arial" charset="0"/>
                <a:cs typeface="Arial" charset="0"/>
              </a:rPr>
              <a:t>, then </a:t>
            </a:r>
            <a:r>
              <a:rPr lang="en-US" sz="2400" i="1" dirty="0" smtClean="0">
                <a:latin typeface="Arial" charset="0"/>
                <a:cs typeface="Arial" charset="0"/>
              </a:rPr>
              <a:t>b-root-servers.net</a:t>
            </a:r>
            <a:r>
              <a:rPr lang="en-US" sz="2400" dirty="0" smtClean="0">
                <a:latin typeface="Arial" charset="0"/>
                <a:cs typeface="Arial" charset="0"/>
              </a:rPr>
              <a:t> (if </a:t>
            </a:r>
            <a:r>
              <a:rPr lang="en-US" sz="2400" i="1" dirty="0" smtClean="0">
                <a:latin typeface="Arial" charset="0"/>
                <a:cs typeface="Arial" charset="0"/>
              </a:rPr>
              <a:t>a</a:t>
            </a:r>
            <a:r>
              <a:rPr lang="en-US" sz="2400" dirty="0" smtClean="0">
                <a:latin typeface="Arial" charset="0"/>
                <a:cs typeface="Arial" charset="0"/>
              </a:rPr>
              <a:t> doesn’t respond) and so on</a:t>
            </a:r>
          </a:p>
          <a:p>
            <a:pPr lvl="2" eaLnBrk="1" hangingPunct="1"/>
            <a:r>
              <a:rPr lang="en-US" sz="2400" dirty="0" smtClean="0">
                <a:latin typeface="Arial" charset="0"/>
                <a:cs typeface="Arial" charset="0"/>
              </a:rPr>
              <a:t>local servers (millions of them) have NS records of root servers in a configuration </a:t>
            </a:r>
            <a:r>
              <a:rPr lang="en-US" sz="2400" dirty="0" smtClean="0">
                <a:latin typeface="Arial" charset="0"/>
                <a:cs typeface="Arial" charset="0"/>
              </a:rPr>
              <a:t>file (named.ca)</a:t>
            </a:r>
            <a:endParaRPr lang="en-US" sz="2400" dirty="0" smtClean="0">
              <a:latin typeface="Arial" charset="0"/>
              <a:cs typeface="Arial" charset="0"/>
            </a:endParaRPr>
          </a:p>
        </p:txBody>
      </p:sp>
      <p:sp>
        <p:nvSpPr>
          <p:cNvPr id="1741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6A55F7F7-D493-4296-BC5F-931F5E7AF296}" type="slidenum">
              <a:rPr lang="en-US" smtClean="0"/>
              <a:pPr eaLnBrk="1" hangingPunct="1"/>
              <a:t>14</a:t>
            </a:fld>
            <a:endParaRPr lang="en-US" smtClean="0"/>
          </a:p>
        </p:txBody>
      </p:sp>
    </p:spTree>
    <p:extLst>
      <p:ext uri="{BB962C8B-B14F-4D97-AF65-F5344CB8AC3E}">
        <p14:creationId xmlns:p14="http://schemas.microsoft.com/office/powerpoint/2010/main" val="216801274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dirty="0" smtClean="0"/>
              <a:t>Peer-to-Peer Networks (2)</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98307" name="Rectangle 3"/>
          <p:cNvSpPr>
            <a:spLocks noGrp="1" noChangeArrowheads="1"/>
          </p:cNvSpPr>
          <p:nvPr>
            <p:ph idx="1"/>
          </p:nvPr>
        </p:nvSpPr>
        <p:spPr>
          <a:xfrm>
            <a:off x="914399" y="1229713"/>
            <a:ext cx="7790214" cy="4600081"/>
          </a:xfrm>
        </p:spPr>
        <p:txBody>
          <a:bodyPr/>
          <a:lstStyle/>
          <a:p>
            <a:r>
              <a:rPr lang="en-US" dirty="0" err="1" smtClean="0"/>
              <a:t>BitTorrent</a:t>
            </a:r>
            <a:r>
              <a:rPr lang="en-US" dirty="0" smtClean="0"/>
              <a:t> lets peers download torrents</a:t>
            </a:r>
          </a:p>
          <a:p>
            <a:pPr lvl="2"/>
            <a:r>
              <a:rPr lang="en-US" dirty="0" smtClean="0"/>
              <a:t>Peers find each other via Tracker in torrent file</a:t>
            </a:r>
          </a:p>
          <a:p>
            <a:pPr lvl="2"/>
            <a:r>
              <a:rPr lang="en-US" dirty="0" smtClean="0"/>
              <a:t>Peers swap chunks (parts of content) with partners, preferring those who send most quickly </a:t>
            </a:r>
            <a:r>
              <a:rPr lang="en-US" dirty="0" smtClean="0">
                <a:solidFill>
                  <a:srgbClr val="0000FF"/>
                </a:solidFill>
              </a:rPr>
              <a:t>[2]</a:t>
            </a:r>
          </a:p>
          <a:p>
            <a:pPr lvl="2"/>
            <a:r>
              <a:rPr lang="en-US" dirty="0" smtClean="0"/>
              <a:t>Many peers speed download; preference helps uploads </a:t>
            </a:r>
            <a:r>
              <a:rPr lang="en-US" dirty="0" smtClean="0">
                <a:solidFill>
                  <a:srgbClr val="0000FF"/>
                </a:solidFill>
              </a:rPr>
              <a:t>[3]</a:t>
            </a:r>
          </a:p>
        </p:txBody>
      </p:sp>
      <p:pic>
        <p:nvPicPr>
          <p:cNvPr id="98308" name="Picture 2"/>
          <p:cNvPicPr>
            <a:picLocks noChangeAspect="1" noChangeArrowheads="1"/>
          </p:cNvPicPr>
          <p:nvPr/>
        </p:nvPicPr>
        <p:blipFill>
          <a:blip r:embed="rId2" cstate="print"/>
          <a:srcRect/>
          <a:stretch>
            <a:fillRect/>
          </a:stretch>
        </p:blipFill>
        <p:spPr bwMode="auto">
          <a:xfrm>
            <a:off x="1049734" y="3122613"/>
            <a:ext cx="7235031" cy="330748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Peer-to-Peer Networks (3)</a:t>
            </a:r>
            <a:endParaRPr lang="en-US" dirty="0"/>
          </a:p>
        </p:txBody>
      </p:sp>
      <p:sp>
        <p:nvSpPr>
          <p:cNvPr id="3" name="Footer Placeholder 2"/>
          <p:cNvSpPr>
            <a:spLocks noGrp="1"/>
          </p:cNvSpPr>
          <p:nvPr>
            <p:ph type="ftr" sz="quarter" idx="10"/>
          </p:nvPr>
        </p:nvSpPr>
        <p:spPr/>
        <p:txBody>
          <a:bodyPr/>
          <a:lstStyle/>
          <a:p>
            <a:pPr>
              <a:defRPr/>
            </a:pPr>
            <a:r>
              <a:rPr lang="en-US" smtClean="0"/>
              <a:t>CN5E by Tanenbaum &amp; Wetherall, © Pearson Education-Prentice Hall and D. Wetherall, 2011</a:t>
            </a:r>
            <a:endParaRPr lang="en-US" i="0" dirty="0"/>
          </a:p>
        </p:txBody>
      </p:sp>
      <p:sp>
        <p:nvSpPr>
          <p:cNvPr id="4" name="Content Placeholder 3"/>
          <p:cNvSpPr>
            <a:spLocks noGrp="1"/>
          </p:cNvSpPr>
          <p:nvPr>
            <p:ph idx="1"/>
          </p:nvPr>
        </p:nvSpPr>
        <p:spPr/>
        <p:txBody>
          <a:bodyPr/>
          <a:lstStyle/>
          <a:p>
            <a:r>
              <a:rPr lang="en-US" dirty="0" smtClean="0"/>
              <a:t>Distributed Hash Tables (DHTs) are a fully distributed index that scales to very many clients/entries</a:t>
            </a:r>
          </a:p>
          <a:p>
            <a:pPr lvl="1"/>
            <a:r>
              <a:rPr lang="en-US" dirty="0" smtClean="0"/>
              <a:t>Need to follow O(log N) path for N entries</a:t>
            </a:r>
          </a:p>
          <a:p>
            <a:pPr lvl="1"/>
            <a:r>
              <a:rPr lang="en-US" dirty="0" smtClean="0"/>
              <a:t>Can use as Tracker to find peers with no servers </a:t>
            </a:r>
            <a:r>
              <a:rPr lang="en-US" dirty="0" smtClean="0">
                <a:solidFill>
                  <a:srgbClr val="0000FF"/>
                </a:solidFill>
              </a:rPr>
              <a:t>[1]</a:t>
            </a:r>
          </a:p>
          <a:p>
            <a:pPr lvl="1"/>
            <a:r>
              <a:rPr lang="en-US" dirty="0" smtClean="0"/>
              <a:t>Look up torrent (identifier) in DHT to find IP of peers</a:t>
            </a:r>
          </a:p>
          <a:p>
            <a:pPr lvl="1"/>
            <a:r>
              <a:rPr lang="en-US" dirty="0" err="1" smtClean="0"/>
              <a:t>Kademlia</a:t>
            </a:r>
            <a:r>
              <a:rPr lang="en-US" dirty="0" smtClean="0"/>
              <a:t> is used in </a:t>
            </a:r>
            <a:r>
              <a:rPr lang="en-US" dirty="0" err="1" smtClean="0"/>
              <a:t>BitTorrent</a:t>
            </a:r>
            <a:r>
              <a:rPr lang="en-US" dirty="0" smtClean="0"/>
              <a:t> </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smtClean="0"/>
              <a:t>Peer-to-Peer Networks (3)</a:t>
            </a:r>
          </a:p>
        </p:txBody>
      </p:sp>
      <p:sp>
        <p:nvSpPr>
          <p:cNvPr id="8195" name="Rectangle 3"/>
          <p:cNvSpPr>
            <a:spLocks noGrp="1" noChangeArrowheads="1"/>
          </p:cNvSpPr>
          <p:nvPr>
            <p:ph idx="1"/>
          </p:nvPr>
        </p:nvSpPr>
        <p:spPr>
          <a:xfrm>
            <a:off x="457200" y="1076325"/>
            <a:ext cx="8229600" cy="4867275"/>
          </a:xfrm>
        </p:spPr>
        <p:txBody>
          <a:bodyPr/>
          <a:lstStyle/>
          <a:p>
            <a:r>
              <a:rPr lang="en-US" dirty="0" smtClean="0"/>
              <a:t>A Chord ring of 32 identifiers. Finger tables [at right, and as arcs] are used to navigate the ring. </a:t>
            </a:r>
          </a:p>
          <a:p>
            <a:pPr lvl="1"/>
            <a:r>
              <a:rPr lang="en-US" dirty="0" smtClean="0"/>
              <a:t>Example: path to look up 16 from 1 is 1 </a:t>
            </a:r>
            <a:r>
              <a:rPr lang="en-US" dirty="0" smtClean="0">
                <a:sym typeface="Wingdings" pitchFamily="2" charset="2"/>
              </a:rPr>
              <a:t> 12  15</a:t>
            </a:r>
            <a:endParaRPr lang="en-US" dirty="0" smtClean="0"/>
          </a:p>
        </p:txBody>
      </p:sp>
      <p:sp>
        <p:nvSpPr>
          <p:cNvPr id="5" name="Footer Placeholder 4"/>
          <p:cNvSpPr>
            <a:spLocks noGrp="1"/>
          </p:cNvSpPr>
          <p:nvPr>
            <p:ph type="ftr" sz="quarter" idx="11"/>
          </p:nvPr>
        </p:nvSpPr>
        <p:spPr/>
        <p:txBody>
          <a:bodyPr/>
          <a:lstStyle/>
          <a:p>
            <a:r>
              <a:rPr lang="en-US" smtClean="0"/>
              <a:t>CN5E by Tanenbaum &amp; Wetherall, © Pearson Education-Prentice Hall and D. Wetherall, 2011</a:t>
            </a:r>
            <a:endParaRPr lang="en-US" dirty="0"/>
          </a:p>
        </p:txBody>
      </p:sp>
      <p:grpSp>
        <p:nvGrpSpPr>
          <p:cNvPr id="14" name="Group 13"/>
          <p:cNvGrpSpPr/>
          <p:nvPr/>
        </p:nvGrpSpPr>
        <p:grpSpPr>
          <a:xfrm>
            <a:off x="1190626" y="2205038"/>
            <a:ext cx="6575424" cy="4262437"/>
            <a:chOff x="762001" y="2205038"/>
            <a:chExt cx="6575424" cy="4262437"/>
          </a:xfrm>
        </p:grpSpPr>
        <p:pic>
          <p:nvPicPr>
            <p:cNvPr id="99331" name="Picture 2"/>
            <p:cNvPicPr>
              <a:picLocks noChangeAspect="1" noChangeArrowheads="1"/>
            </p:cNvPicPr>
            <p:nvPr/>
          </p:nvPicPr>
          <p:blipFill>
            <a:blip r:embed="rId2" cstate="print">
              <a:clrChange>
                <a:clrFrom>
                  <a:srgbClr val="FFFFFF"/>
                </a:clrFrom>
                <a:clrTo>
                  <a:srgbClr val="FFFFFF">
                    <a:alpha val="0"/>
                  </a:srgbClr>
                </a:clrTo>
              </a:clrChange>
            </a:blip>
            <a:srcRect b="5954"/>
            <a:stretch>
              <a:fillRect/>
            </a:stretch>
          </p:blipFill>
          <p:spPr bwMode="auto">
            <a:xfrm>
              <a:off x="1806575" y="2205038"/>
              <a:ext cx="5530850" cy="4262437"/>
            </a:xfrm>
            <a:prstGeom prst="rect">
              <a:avLst/>
            </a:prstGeom>
            <a:noFill/>
            <a:ln w="9525">
              <a:noFill/>
              <a:miter lim="800000"/>
              <a:headEnd/>
              <a:tailEnd/>
            </a:ln>
          </p:spPr>
        </p:pic>
        <p:sp>
          <p:nvSpPr>
            <p:cNvPr id="9" name="Oval 8"/>
            <p:cNvSpPr/>
            <p:nvPr/>
          </p:nvSpPr>
          <p:spPr bwMode="auto">
            <a:xfrm>
              <a:off x="4286250" y="2667000"/>
              <a:ext cx="200025" cy="200025"/>
            </a:xfrm>
            <a:prstGeom prst="ellipse">
              <a:avLst/>
            </a:prstGeom>
            <a:solidFill>
              <a:srgbClr val="FF2BD8">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5162550" y="5553075"/>
              <a:ext cx="200025" cy="200025"/>
            </a:xfrm>
            <a:prstGeom prst="ellipse">
              <a:avLst/>
            </a:prstGeom>
            <a:solidFill>
              <a:srgbClr val="FF2BD8">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Oval 10"/>
            <p:cNvSpPr/>
            <p:nvPr/>
          </p:nvSpPr>
          <p:spPr bwMode="auto">
            <a:xfrm>
              <a:off x="4286250" y="6019800"/>
              <a:ext cx="200025" cy="200025"/>
            </a:xfrm>
            <a:prstGeom prst="ellipse">
              <a:avLst/>
            </a:prstGeom>
            <a:solidFill>
              <a:srgbClr val="FF2BD8">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Arc 11"/>
            <p:cNvSpPr/>
            <p:nvPr/>
          </p:nvSpPr>
          <p:spPr bwMode="auto">
            <a:xfrm rot="13440000">
              <a:off x="2042560" y="2809824"/>
              <a:ext cx="3745037" cy="3486151"/>
            </a:xfrm>
            <a:prstGeom prst="arc">
              <a:avLst>
                <a:gd name="adj1" fmla="val 16200000"/>
                <a:gd name="adj2" fmla="val 20633128"/>
              </a:avLst>
            </a:prstGeom>
            <a:noFill/>
            <a:ln w="19050" cap="flat" cmpd="sng" algn="ctr">
              <a:solidFill>
                <a:srgbClr val="FF2BD8"/>
              </a:solid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TextBox 12"/>
            <p:cNvSpPr txBox="1"/>
            <p:nvPr/>
          </p:nvSpPr>
          <p:spPr>
            <a:xfrm>
              <a:off x="762001" y="4114800"/>
              <a:ext cx="1904999" cy="1200329"/>
            </a:xfrm>
            <a:prstGeom prst="rect">
              <a:avLst/>
            </a:prstGeom>
            <a:noFill/>
          </p:spPr>
          <p:txBody>
            <a:bodyPr wrap="square" rtlCol="0">
              <a:spAutoFit/>
            </a:bodyPr>
            <a:lstStyle/>
            <a:p>
              <a:r>
                <a:rPr lang="en-US" dirty="0" smtClean="0"/>
                <a:t>Identifier   values are stored at predecessor</a:t>
              </a:r>
              <a:endParaRPr lang="en-US" dirty="0"/>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ctrTitle"/>
          </p:nvPr>
        </p:nvSpPr>
        <p:spPr/>
        <p:txBody>
          <a:bodyPr/>
          <a:lstStyle/>
          <a:p>
            <a:pPr eaLnBrk="1" hangingPunct="1"/>
            <a:r>
              <a:rPr lang="en-US" smtClean="0">
                <a:latin typeface="Arial" charset="0"/>
                <a:cs typeface="Arial" charset="0"/>
              </a:rPr>
              <a:t>End</a:t>
            </a:r>
          </a:p>
        </p:txBody>
      </p:sp>
      <p:sp>
        <p:nvSpPr>
          <p:cNvPr id="74755" name="Subtitle 2"/>
          <p:cNvSpPr>
            <a:spLocks noGrp="1"/>
          </p:cNvSpPr>
          <p:nvPr>
            <p:ph type="subTitle" idx="1"/>
          </p:nvPr>
        </p:nvSpPr>
        <p:spPr/>
        <p:txBody>
          <a:bodyPr/>
          <a:lstStyle/>
          <a:p>
            <a:pPr eaLnBrk="1" hangingPunct="1"/>
            <a:r>
              <a:rPr lang="en-US" dirty="0" smtClean="0">
                <a:solidFill>
                  <a:schemeClr val="tx1">
                    <a:lumMod val="50000"/>
                    <a:lumOff val="50000"/>
                  </a:schemeClr>
                </a:solidFill>
                <a:latin typeface="Arial" charset="0"/>
                <a:cs typeface="Arial" charset="0"/>
              </a:rPr>
              <a:t>Chapter 7</a:t>
            </a:r>
          </a:p>
        </p:txBody>
      </p:sp>
      <p:sp>
        <p:nvSpPr>
          <p:cNvPr id="4" name="Footer Placeholder 3"/>
          <p:cNvSpPr>
            <a:spLocks noGrp="1"/>
          </p:cNvSpPr>
          <p:nvPr>
            <p:ph type="ftr" sz="quarter" idx="10"/>
          </p:nvPr>
        </p:nvSpPr>
        <p:spPr/>
        <p:txBody>
          <a:bodyPr/>
          <a:lstStyle/>
          <a:p>
            <a:pPr>
              <a:defRPr/>
            </a:pPr>
            <a:r>
              <a:rPr lang="en-US" smtClean="0"/>
              <a:t>CN5E by Tanenbaum &amp; Wetherall, © Pearson Education-Prentice Hall and D. Wetherall, 2011</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 Servers (2)</a:t>
            </a:r>
            <a:endParaRPr lang="en-US" dirty="0"/>
          </a:p>
        </p:txBody>
      </p:sp>
      <p:sp>
        <p:nvSpPr>
          <p:cNvPr id="3" name="Footer Placeholder 2"/>
          <p:cNvSpPr>
            <a:spLocks noGrp="1"/>
          </p:cNvSpPr>
          <p:nvPr>
            <p:ph type="ftr" sz="quarter" idx="10"/>
          </p:nvPr>
        </p:nvSpPr>
        <p:spPr/>
        <p:txBody>
          <a:bodyPr/>
          <a:lstStyle/>
          <a:p>
            <a:pPr>
              <a:defRPr/>
            </a:pPr>
            <a:r>
              <a:rPr lang="en-US" smtClean="0"/>
              <a:t>CN5E by Tanenbaum &amp; Wetherall, © Pearson Education-Prentice Hall and D. Wetherall, 2011</a:t>
            </a:r>
            <a:endParaRPr lang="en-US" i="0" dirty="0"/>
          </a:p>
        </p:txBody>
      </p:sp>
      <p:sp>
        <p:nvSpPr>
          <p:cNvPr id="4" name="Content Placeholder 3"/>
          <p:cNvSpPr>
            <a:spLocks noGrp="1"/>
          </p:cNvSpPr>
          <p:nvPr>
            <p:ph idx="1"/>
          </p:nvPr>
        </p:nvSpPr>
        <p:spPr>
          <a:xfrm>
            <a:off x="914399" y="1315753"/>
            <a:ext cx="7790214" cy="4600081"/>
          </a:xfrm>
        </p:spPr>
        <p:txBody>
          <a:bodyPr/>
          <a:lstStyle/>
          <a:p>
            <a:r>
              <a:rPr lang="en-US" dirty="0" smtClean="0"/>
              <a:t>Finding the IP address for a given hostname is called </a:t>
            </a:r>
            <a:r>
              <a:rPr lang="en-US" u="sng" dirty="0" smtClean="0"/>
              <a:t>resolution</a:t>
            </a:r>
            <a:r>
              <a:rPr lang="en-US" dirty="0" smtClean="0"/>
              <a:t> and is done with the DNS protocol.</a:t>
            </a:r>
          </a:p>
          <a:p>
            <a:r>
              <a:rPr lang="en-US" dirty="0" smtClean="0"/>
              <a:t>Resolution:</a:t>
            </a:r>
          </a:p>
          <a:p>
            <a:pPr lvl="1"/>
            <a:r>
              <a:rPr lang="en-US" dirty="0" smtClean="0"/>
              <a:t>Computer requests local name server to resolve</a:t>
            </a:r>
          </a:p>
          <a:p>
            <a:pPr lvl="1"/>
            <a:r>
              <a:rPr lang="en-US" dirty="0" smtClean="0"/>
              <a:t>Local name server asks the root name server</a:t>
            </a:r>
          </a:p>
          <a:p>
            <a:pPr lvl="1"/>
            <a:r>
              <a:rPr lang="en-US" dirty="0" smtClean="0"/>
              <a:t>Root returns the name server for a lower zone</a:t>
            </a:r>
          </a:p>
          <a:p>
            <a:pPr lvl="1"/>
            <a:r>
              <a:rPr lang="en-US" dirty="0" smtClean="0"/>
              <a:t>Continue down zones until name server can answer</a:t>
            </a:r>
          </a:p>
          <a:p>
            <a:r>
              <a:rPr lang="en-US" dirty="0" smtClean="0"/>
              <a:t>DNS protocol:</a:t>
            </a:r>
          </a:p>
          <a:p>
            <a:pPr lvl="1"/>
            <a:r>
              <a:rPr lang="en-US" dirty="0" smtClean="0"/>
              <a:t>Runs on UDP port 53, retransmits lost messages</a:t>
            </a:r>
          </a:p>
          <a:p>
            <a:pPr lvl="1"/>
            <a:r>
              <a:rPr lang="en-US" dirty="0" smtClean="0"/>
              <a:t>Caches name server answers for better performance</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smtClean="0"/>
              <a:t>Name Servers (3)</a:t>
            </a:r>
          </a:p>
        </p:txBody>
      </p:sp>
      <p:pic>
        <p:nvPicPr>
          <p:cNvPr id="13316" name="Picture 2"/>
          <p:cNvPicPr>
            <a:picLocks noChangeAspect="1" noChangeArrowheads="1"/>
          </p:cNvPicPr>
          <p:nvPr/>
        </p:nvPicPr>
        <p:blipFill>
          <a:blip r:embed="rId2" cstate="print"/>
          <a:srcRect/>
          <a:stretch>
            <a:fillRect/>
          </a:stretch>
        </p:blipFill>
        <p:spPr bwMode="auto">
          <a:xfrm>
            <a:off x="150125" y="1616637"/>
            <a:ext cx="8802806" cy="3624262"/>
          </a:xfrm>
          <a:prstGeom prst="rect">
            <a:avLst/>
          </a:prstGeom>
          <a:noFill/>
          <a:ln w="12700">
            <a:solidFill>
              <a:schemeClr val="accent1"/>
            </a:solidFill>
          </a:ln>
        </p:spPr>
      </p:pic>
      <p:sp>
        <p:nvSpPr>
          <p:cNvPr id="7" name="TextBox 6"/>
          <p:cNvSpPr txBox="1"/>
          <p:nvPr/>
        </p:nvSpPr>
        <p:spPr>
          <a:xfrm>
            <a:off x="177422" y="5491964"/>
            <a:ext cx="8679976" cy="1015663"/>
          </a:xfrm>
          <a:prstGeom prst="rect">
            <a:avLst/>
          </a:prstGeom>
          <a:noFill/>
        </p:spPr>
        <p:txBody>
          <a:bodyPr wrap="square" rtlCol="0">
            <a:spAutoFit/>
          </a:bodyPr>
          <a:lstStyle/>
          <a:p>
            <a:r>
              <a:rPr lang="en-US" sz="2000" dirty="0" smtClean="0"/>
              <a:t>Worst case example of a computer looking up the IP for a </a:t>
            </a:r>
            <a:r>
              <a:rPr lang="en-US" sz="2000" dirty="0" smtClean="0"/>
              <a:t>name</a:t>
            </a:r>
          </a:p>
          <a:p>
            <a:r>
              <a:rPr lang="en-US" sz="2000" dirty="0" smtClean="0"/>
              <a:t>The workload is placed on the local name server; root servers provide simple responses</a:t>
            </a:r>
            <a:endParaRPr lang="en-US" sz="2000" dirty="0" smtClean="0"/>
          </a:p>
        </p:txBody>
      </p:sp>
      <p:sp>
        <p:nvSpPr>
          <p:cNvPr id="8" name="Footer Placeholder 7"/>
          <p:cNvSpPr>
            <a:spLocks noGrp="1"/>
          </p:cNvSpPr>
          <p:nvPr>
            <p:ph type="ftr" sz="quarter" idx="11"/>
          </p:nvPr>
        </p:nvSpPr>
        <p:spPr/>
        <p:txBody>
          <a:bodyPr/>
          <a:lstStyle/>
          <a:p>
            <a:pPr>
              <a:defRPr/>
            </a:pPr>
            <a:r>
              <a:rPr lang="en-US" smtClean="0"/>
              <a:t>CN5E by Tanenbaum &amp; Wetherall, © Pearson Education-Prentice Hall and D. Wetherall, 2011</a:t>
            </a:r>
            <a:endParaRPr lang="en-US" dirty="0"/>
          </a:p>
        </p:txBody>
      </p:sp>
      <p:sp>
        <p:nvSpPr>
          <p:cNvPr id="2" name="TextBox 1"/>
          <p:cNvSpPr txBox="1"/>
          <p:nvPr/>
        </p:nvSpPr>
        <p:spPr>
          <a:xfrm>
            <a:off x="2975213" y="2508519"/>
            <a:ext cx="1201002" cy="577081"/>
          </a:xfrm>
          <a:prstGeom prst="rect">
            <a:avLst/>
          </a:prstGeom>
          <a:noFill/>
          <a:ln w="12700">
            <a:solidFill>
              <a:schemeClr val="accent1"/>
            </a:solidFill>
          </a:ln>
        </p:spPr>
        <p:txBody>
          <a:bodyPr wrap="square" rtlCol="0">
            <a:spAutoFit/>
          </a:bodyPr>
          <a:lstStyle/>
          <a:p>
            <a:r>
              <a:rPr lang="en-US" sz="1050" dirty="0" smtClean="0"/>
              <a:t>recursive </a:t>
            </a:r>
            <a:r>
              <a:rPr lang="en-US" sz="1050" dirty="0" smtClean="0"/>
              <a:t>query – this NS returns answer</a:t>
            </a:r>
            <a:endParaRPr lang="en-US" sz="1050" dirty="0"/>
          </a:p>
        </p:txBody>
      </p:sp>
      <p:sp>
        <p:nvSpPr>
          <p:cNvPr id="9" name="TextBox 8"/>
          <p:cNvSpPr txBox="1"/>
          <p:nvPr/>
        </p:nvSpPr>
        <p:spPr>
          <a:xfrm>
            <a:off x="7083188" y="2115403"/>
            <a:ext cx="1528550" cy="577081"/>
          </a:xfrm>
          <a:prstGeom prst="rect">
            <a:avLst/>
          </a:prstGeom>
          <a:noFill/>
          <a:ln w="12700">
            <a:solidFill>
              <a:schemeClr val="accent1"/>
            </a:solidFill>
          </a:ln>
        </p:spPr>
        <p:txBody>
          <a:bodyPr wrap="square" rtlCol="0">
            <a:spAutoFit/>
          </a:bodyPr>
          <a:lstStyle>
            <a:defPPr>
              <a:defRPr lang="en-US"/>
            </a:defPPr>
            <a:lvl1pPr>
              <a:defRPr sz="1050"/>
            </a:lvl1pPr>
          </a:lstStyle>
          <a:p>
            <a:r>
              <a:rPr lang="en-US" dirty="0"/>
              <a:t>iterative queries – NS returns answer or </a:t>
            </a:r>
            <a:r>
              <a:rPr lang="en-US" dirty="0" smtClean="0"/>
              <a:t>who </a:t>
            </a:r>
            <a:r>
              <a:rPr lang="en-US" dirty="0"/>
              <a:t>to contact</a:t>
            </a:r>
            <a:endParaRPr lang="en-US" dirty="0"/>
          </a:p>
        </p:txBody>
      </p:sp>
      <p:sp>
        <p:nvSpPr>
          <p:cNvPr id="10" name="TextBox 9"/>
          <p:cNvSpPr txBox="1"/>
          <p:nvPr/>
        </p:nvSpPr>
        <p:spPr>
          <a:xfrm>
            <a:off x="6119216" y="2229372"/>
            <a:ext cx="750526" cy="307777"/>
          </a:xfrm>
          <a:prstGeom prst="rect">
            <a:avLst/>
          </a:prstGeom>
          <a:noFill/>
          <a:ln w="12700">
            <a:solidFill>
              <a:schemeClr val="accent1"/>
            </a:solidFill>
          </a:ln>
        </p:spPr>
        <p:txBody>
          <a:bodyPr wrap="none" rtlCol="0">
            <a:spAutoFit/>
          </a:bodyPr>
          <a:lstStyle/>
          <a:p>
            <a:r>
              <a:rPr lang="en-US" sz="1400" dirty="0" smtClean="0"/>
              <a:t>referral</a:t>
            </a:r>
            <a:endParaRPr lang="en-US" sz="1400" dirty="0"/>
          </a:p>
        </p:txBody>
      </p:sp>
      <p:sp>
        <p:nvSpPr>
          <p:cNvPr id="11" name="TextBox 10"/>
          <p:cNvSpPr txBox="1"/>
          <p:nvPr/>
        </p:nvSpPr>
        <p:spPr>
          <a:xfrm>
            <a:off x="425356" y="4162567"/>
            <a:ext cx="707408" cy="261610"/>
          </a:xfrm>
          <a:prstGeom prst="rect">
            <a:avLst/>
          </a:prstGeom>
          <a:noFill/>
          <a:ln w="12700">
            <a:solidFill>
              <a:schemeClr val="accent1"/>
            </a:solidFill>
          </a:ln>
        </p:spPr>
        <p:txBody>
          <a:bodyPr wrap="square" rtlCol="0">
            <a:spAutoFit/>
          </a:bodyPr>
          <a:lstStyle/>
          <a:p>
            <a:r>
              <a:rPr lang="en-US" sz="1100" dirty="0" smtClean="0"/>
              <a:t>resolver</a:t>
            </a:r>
            <a:endParaRPr lang="en-US" sz="11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latin typeface="Arial" charset="0"/>
                <a:cs typeface="Arial" charset="0"/>
              </a:rPr>
              <a:t>Attack on Twitter Through DNS</a:t>
            </a:r>
          </a:p>
        </p:txBody>
      </p:sp>
      <p:pic>
        <p:nvPicPr>
          <p:cNvPr id="204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9" y="1572904"/>
            <a:ext cx="4270158" cy="461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Box 6"/>
          <p:cNvSpPr txBox="1">
            <a:spLocks noChangeArrowheads="1"/>
          </p:cNvSpPr>
          <p:nvPr/>
        </p:nvSpPr>
        <p:spPr bwMode="auto">
          <a:xfrm>
            <a:off x="1143000" y="6488113"/>
            <a:ext cx="64849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a:t>http://www.nytimes.com/2009/12/19/technology/internet/19twitter.html</a:t>
            </a:r>
          </a:p>
        </p:txBody>
      </p:sp>
      <p:sp>
        <p:nvSpPr>
          <p:cNvPr id="20486" name="TextBox 5"/>
          <p:cNvSpPr txBox="1">
            <a:spLocks noChangeArrowheads="1"/>
          </p:cNvSpPr>
          <p:nvPr/>
        </p:nvSpPr>
        <p:spPr bwMode="auto">
          <a:xfrm>
            <a:off x="9144000" y="4703763"/>
            <a:ext cx="20796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236" tIns="51618" rIns="103236" bIns="51618">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sz="1600"/>
          </a:p>
        </p:txBody>
      </p:sp>
      <p:sp>
        <p:nvSpPr>
          <p:cNvPr id="20487" name="Text Box 8"/>
          <p:cNvSpPr txBox="1">
            <a:spLocks noChangeArrowheads="1"/>
          </p:cNvSpPr>
          <p:nvPr/>
        </p:nvSpPr>
        <p:spPr bwMode="auto">
          <a:xfrm>
            <a:off x="5270369" y="1630392"/>
            <a:ext cx="3739487" cy="3289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3236" tIns="51618" rIns="103236" bIns="51618">
            <a:spAutoFit/>
          </a:bodyPr>
          <a:lstStyle>
            <a:lvl1pPr defTabSz="809625" eaLnBrk="0" hangingPunct="0">
              <a:defRPr>
                <a:solidFill>
                  <a:schemeClr val="tx1"/>
                </a:solidFill>
                <a:latin typeface="Arial" charset="0"/>
                <a:cs typeface="Arial" charset="0"/>
              </a:defRPr>
            </a:lvl1pPr>
            <a:lvl2pPr marL="742950" indent="-285750" defTabSz="809625" eaLnBrk="0" hangingPunct="0">
              <a:defRPr>
                <a:solidFill>
                  <a:schemeClr val="tx1"/>
                </a:solidFill>
                <a:latin typeface="Arial" charset="0"/>
                <a:cs typeface="Arial" charset="0"/>
              </a:defRPr>
            </a:lvl2pPr>
            <a:lvl3pPr marL="1143000" indent="-228600" defTabSz="809625" eaLnBrk="0" hangingPunct="0">
              <a:defRPr>
                <a:solidFill>
                  <a:schemeClr val="tx1"/>
                </a:solidFill>
                <a:latin typeface="Arial" charset="0"/>
                <a:cs typeface="Arial" charset="0"/>
              </a:defRPr>
            </a:lvl3pPr>
            <a:lvl4pPr marL="1600200" indent="-228600" defTabSz="809625" eaLnBrk="0" hangingPunct="0">
              <a:defRPr>
                <a:solidFill>
                  <a:schemeClr val="tx1"/>
                </a:solidFill>
                <a:latin typeface="Arial" charset="0"/>
                <a:cs typeface="Arial" charset="0"/>
              </a:defRPr>
            </a:lvl4pPr>
            <a:lvl5pPr marL="2057400" indent="-228600" defTabSz="809625" eaLnBrk="0" hangingPunct="0">
              <a:defRPr>
                <a:solidFill>
                  <a:schemeClr val="tx1"/>
                </a:solidFill>
                <a:latin typeface="Arial" charset="0"/>
                <a:cs typeface="Arial" charset="0"/>
              </a:defRPr>
            </a:lvl5pPr>
            <a:lvl6pPr marL="2514600" indent="-228600" defTabSz="809625" eaLnBrk="0" fontAlgn="base" hangingPunct="0">
              <a:spcBef>
                <a:spcPct val="0"/>
              </a:spcBef>
              <a:spcAft>
                <a:spcPct val="0"/>
              </a:spcAft>
              <a:defRPr>
                <a:solidFill>
                  <a:schemeClr val="tx1"/>
                </a:solidFill>
                <a:latin typeface="Arial" charset="0"/>
                <a:cs typeface="Arial" charset="0"/>
              </a:defRPr>
            </a:lvl6pPr>
            <a:lvl7pPr marL="2971800" indent="-228600" defTabSz="809625" eaLnBrk="0" fontAlgn="base" hangingPunct="0">
              <a:spcBef>
                <a:spcPct val="0"/>
              </a:spcBef>
              <a:spcAft>
                <a:spcPct val="0"/>
              </a:spcAft>
              <a:defRPr>
                <a:solidFill>
                  <a:schemeClr val="tx1"/>
                </a:solidFill>
                <a:latin typeface="Arial" charset="0"/>
                <a:cs typeface="Arial" charset="0"/>
              </a:defRPr>
            </a:lvl7pPr>
            <a:lvl8pPr marL="3429000" indent="-228600" defTabSz="809625" eaLnBrk="0" fontAlgn="base" hangingPunct="0">
              <a:spcBef>
                <a:spcPct val="0"/>
              </a:spcBef>
              <a:spcAft>
                <a:spcPct val="0"/>
              </a:spcAft>
              <a:defRPr>
                <a:solidFill>
                  <a:schemeClr val="tx1"/>
                </a:solidFill>
                <a:latin typeface="Arial" charset="0"/>
                <a:cs typeface="Arial" charset="0"/>
              </a:defRPr>
            </a:lvl8pPr>
            <a:lvl9pPr marL="3886200" indent="-228600" defTabSz="809625" eaLnBrk="0" fontAlgn="base" hangingPunct="0">
              <a:spcBef>
                <a:spcPct val="0"/>
              </a:spcBef>
              <a:spcAft>
                <a:spcPct val="0"/>
              </a:spcAft>
              <a:defRPr>
                <a:solidFill>
                  <a:schemeClr val="tx1"/>
                </a:solidFill>
                <a:latin typeface="Arial" charset="0"/>
                <a:cs typeface="Arial" charset="0"/>
              </a:defRPr>
            </a:lvl9pPr>
          </a:lstStyle>
          <a:p>
            <a:pPr eaLnBrk="1" hangingPunct="1"/>
            <a:r>
              <a:rPr lang="en-US" sz="2700" b="1" dirty="0"/>
              <a:t>Pharming</a:t>
            </a:r>
            <a:r>
              <a:rPr lang="en-US" sz="2700" dirty="0"/>
              <a:t> is </a:t>
            </a:r>
            <a:r>
              <a:rPr lang="en-US" sz="2700" dirty="0" smtClean="0"/>
              <a:t>an </a:t>
            </a:r>
            <a:r>
              <a:rPr lang="en-US" sz="2700" dirty="0"/>
              <a:t>attack aiming to redirect a website’s traffic to </a:t>
            </a:r>
            <a:r>
              <a:rPr lang="en-US" sz="2700" dirty="0" smtClean="0"/>
              <a:t>a bogus website</a:t>
            </a:r>
          </a:p>
          <a:p>
            <a:pPr eaLnBrk="1" hangingPunct="1"/>
            <a:r>
              <a:rPr lang="en-US" sz="2700" dirty="0" smtClean="0"/>
              <a:t>AKA </a:t>
            </a:r>
            <a:r>
              <a:rPr lang="en-US" sz="2700" b="1" dirty="0" smtClean="0"/>
              <a:t>cache poisoning</a:t>
            </a:r>
          </a:p>
          <a:p>
            <a:pPr eaLnBrk="1" hangingPunct="1"/>
            <a:endParaRPr lang="en-US" sz="2700" b="1" dirty="0" smtClean="0"/>
          </a:p>
          <a:p>
            <a:pPr eaLnBrk="1" hangingPunct="1"/>
            <a:r>
              <a:rPr lang="en-US" sz="2700" b="1" dirty="0" smtClean="0"/>
              <a:t>Solution: DNSSEC</a:t>
            </a:r>
          </a:p>
          <a:p>
            <a:pPr eaLnBrk="1" hangingPunct="1"/>
            <a:r>
              <a:rPr lang="en-US" b="1" dirty="0" smtClean="0"/>
              <a:t>(DNS Security Extensions)</a:t>
            </a:r>
            <a:r>
              <a:rPr lang="en-US" dirty="0" smtClean="0"/>
              <a:t> </a:t>
            </a:r>
            <a:endParaRPr lang="en-US" dirty="0"/>
          </a:p>
        </p:txBody>
      </p:sp>
      <p:sp>
        <p:nvSpPr>
          <p:cNvPr id="2048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38CCCB7-0509-49C8-B3E8-D750546CE212}" type="slidenum">
              <a:rPr lang="en-US" smtClean="0"/>
              <a:pPr eaLnBrk="1" hangingPunct="1"/>
              <a:t>17</a:t>
            </a:fld>
            <a:endParaRPr lang="en-US" smtClean="0"/>
          </a:p>
        </p:txBody>
      </p:sp>
      <p:sp>
        <p:nvSpPr>
          <p:cNvPr id="2" name="TextBox 1"/>
          <p:cNvSpPr txBox="1"/>
          <p:nvPr/>
        </p:nvSpPr>
        <p:spPr>
          <a:xfrm>
            <a:off x="8337877" y="6413500"/>
            <a:ext cx="671979" cy="369332"/>
          </a:xfrm>
          <a:prstGeom prst="rect">
            <a:avLst/>
          </a:prstGeom>
          <a:noFill/>
        </p:spPr>
        <p:txBody>
          <a:bodyPr wrap="none" rtlCol="0">
            <a:spAutoFit/>
          </a:bodyPr>
          <a:lstStyle/>
          <a:p>
            <a:r>
              <a:rPr lang="en-US" dirty="0" smtClean="0"/>
              <a:t>SJW</a:t>
            </a:r>
            <a:endParaRPr lang="en-US" dirty="0"/>
          </a:p>
        </p:txBody>
      </p:sp>
    </p:spTree>
    <p:extLst>
      <p:ext uri="{BB962C8B-B14F-4D97-AF65-F5344CB8AC3E}">
        <p14:creationId xmlns:p14="http://schemas.microsoft.com/office/powerpoint/2010/main" val="26569609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smtClean="0"/>
              <a:t>Electronic Mail</a:t>
            </a:r>
          </a:p>
        </p:txBody>
      </p:sp>
      <p:sp>
        <p:nvSpPr>
          <p:cNvPr id="4" name="Footer Placeholder 3"/>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14339" name="Rectangle 3"/>
          <p:cNvSpPr>
            <a:spLocks noGrp="1" noChangeArrowheads="1"/>
          </p:cNvSpPr>
          <p:nvPr>
            <p:ph idx="1"/>
          </p:nvPr>
        </p:nvSpPr>
        <p:spPr/>
        <p:txBody>
          <a:bodyPr/>
          <a:lstStyle/>
          <a:p>
            <a:pPr lvl="1"/>
            <a:r>
              <a:rPr lang="en-US" dirty="0" smtClean="0"/>
              <a:t>Architecture and services </a:t>
            </a:r>
            <a:r>
              <a:rPr lang="en-US" dirty="0" smtClean="0">
                <a:solidFill>
                  <a:srgbClr val="0000FF"/>
                </a:solidFill>
              </a:rPr>
              <a:t>»</a:t>
            </a:r>
          </a:p>
          <a:p>
            <a:pPr lvl="1"/>
            <a:r>
              <a:rPr lang="en-US" dirty="0" smtClean="0"/>
              <a:t>The user agent </a:t>
            </a:r>
            <a:r>
              <a:rPr lang="en-US" dirty="0" smtClean="0">
                <a:solidFill>
                  <a:srgbClr val="0000FF"/>
                </a:solidFill>
              </a:rPr>
              <a:t>»</a:t>
            </a:r>
          </a:p>
          <a:p>
            <a:pPr lvl="1"/>
            <a:r>
              <a:rPr lang="en-US" dirty="0" smtClean="0"/>
              <a:t>Message formats </a:t>
            </a:r>
            <a:r>
              <a:rPr lang="en-US" dirty="0" smtClean="0">
                <a:solidFill>
                  <a:srgbClr val="0000FF"/>
                </a:solidFill>
              </a:rPr>
              <a:t>»</a:t>
            </a:r>
          </a:p>
          <a:p>
            <a:pPr lvl="1"/>
            <a:r>
              <a:rPr lang="en-US" dirty="0" smtClean="0"/>
              <a:t>Message transfer </a:t>
            </a:r>
            <a:r>
              <a:rPr lang="en-US" dirty="0" smtClean="0">
                <a:solidFill>
                  <a:srgbClr val="0000FF"/>
                </a:solidFill>
              </a:rPr>
              <a:t>»</a:t>
            </a:r>
          </a:p>
          <a:p>
            <a:pPr lvl="1"/>
            <a:r>
              <a:rPr lang="en-US" dirty="0" smtClean="0"/>
              <a:t>Final delivery </a:t>
            </a:r>
            <a:r>
              <a:rPr lang="en-US" dirty="0" smtClean="0">
                <a:solidFill>
                  <a:srgbClr val="0000FF"/>
                </a:solidFill>
              </a:rPr>
              <a:t>»</a:t>
            </a:r>
          </a:p>
          <a:p>
            <a:endParaRPr lang="en-US"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mtClean="0"/>
              <a:t>Architecture and Services (1)</a:t>
            </a:r>
          </a:p>
        </p:txBody>
      </p:sp>
      <p:sp>
        <p:nvSpPr>
          <p:cNvPr id="15363" name="Rectangle 3"/>
          <p:cNvSpPr>
            <a:spLocks noGrp="1" noChangeArrowheads="1"/>
          </p:cNvSpPr>
          <p:nvPr>
            <p:ph idx="1"/>
          </p:nvPr>
        </p:nvSpPr>
        <p:spPr>
          <a:xfrm>
            <a:off x="457200" y="1339640"/>
            <a:ext cx="8229600" cy="4867275"/>
          </a:xfrm>
        </p:spPr>
        <p:txBody>
          <a:bodyPr/>
          <a:lstStyle/>
          <a:p>
            <a:r>
              <a:rPr lang="en-US" dirty="0" smtClean="0"/>
              <a:t>The key components and steps (numbered) to send email</a:t>
            </a:r>
          </a:p>
        </p:txBody>
      </p:sp>
      <p:sp>
        <p:nvSpPr>
          <p:cNvPr id="5" name="Footer Placeholder 4"/>
          <p:cNvSpPr>
            <a:spLocks noGrp="1"/>
          </p:cNvSpPr>
          <p:nvPr>
            <p:ph type="ftr" sz="quarter" idx="11"/>
          </p:nvPr>
        </p:nvSpPr>
        <p:spPr/>
        <p:txBody>
          <a:bodyPr/>
          <a:lstStyle/>
          <a:p>
            <a:r>
              <a:rPr lang="en-US" smtClean="0"/>
              <a:t>CN5E by Tanenbaum &amp; Wetherall, © Pearson Education-Prentice Hall and D. Wetherall, 2011</a:t>
            </a:r>
            <a:endParaRPr lang="en-US" dirty="0"/>
          </a:p>
        </p:txBody>
      </p:sp>
      <p:pic>
        <p:nvPicPr>
          <p:cNvPr id="15364" name="Picture 2"/>
          <p:cNvPicPr>
            <a:picLocks noChangeAspect="1" noChangeArrowheads="1"/>
          </p:cNvPicPr>
          <p:nvPr/>
        </p:nvPicPr>
        <p:blipFill>
          <a:blip r:embed="rId2" cstate="print"/>
          <a:srcRect/>
          <a:stretch>
            <a:fillRect/>
          </a:stretch>
        </p:blipFill>
        <p:spPr bwMode="auto">
          <a:xfrm>
            <a:off x="192088" y="2141679"/>
            <a:ext cx="8951912" cy="2974975"/>
          </a:xfrm>
          <a:prstGeom prst="rect">
            <a:avLst/>
          </a:prstGeom>
          <a:noFill/>
          <a:ln w="9525">
            <a:noFill/>
            <a:miter lim="800000"/>
            <a:headEnd/>
            <a:tailEnd/>
          </a:ln>
        </p:spPr>
      </p:pic>
      <p:sp>
        <p:nvSpPr>
          <p:cNvPr id="9" name="TextBox 8"/>
          <p:cNvSpPr txBox="1"/>
          <p:nvPr/>
        </p:nvSpPr>
        <p:spPr>
          <a:xfrm>
            <a:off x="2271265" y="5230782"/>
            <a:ext cx="4564070" cy="461665"/>
          </a:xfrm>
          <a:prstGeom prst="rect">
            <a:avLst/>
          </a:prstGeom>
          <a:noFill/>
        </p:spPr>
        <p:txBody>
          <a:bodyPr wrap="none" rtlCol="0">
            <a:spAutoFit/>
          </a:bodyPr>
          <a:lstStyle/>
          <a:p>
            <a:r>
              <a:rPr lang="en-US" sz="2400" dirty="0" smtClean="0"/>
              <a:t>Architecture of the email system</a:t>
            </a:r>
          </a:p>
        </p:txBody>
      </p:sp>
      <p:sp>
        <p:nvSpPr>
          <p:cNvPr id="7" name="TextBox 5"/>
          <p:cNvSpPr txBox="1">
            <a:spLocks noChangeArrowheads="1"/>
          </p:cNvSpPr>
          <p:nvPr/>
        </p:nvSpPr>
        <p:spPr bwMode="auto">
          <a:xfrm>
            <a:off x="306086" y="4230246"/>
            <a:ext cx="5613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dirty="0"/>
              <a:t>(GUI)</a:t>
            </a:r>
          </a:p>
        </p:txBody>
      </p:sp>
      <p:sp>
        <p:nvSpPr>
          <p:cNvPr id="8" name="TextBox 4"/>
          <p:cNvSpPr txBox="1">
            <a:spLocks noChangeArrowheads="1"/>
          </p:cNvSpPr>
          <p:nvPr/>
        </p:nvSpPr>
        <p:spPr bwMode="auto">
          <a:xfrm>
            <a:off x="2079622" y="3904898"/>
            <a:ext cx="10374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dirty="0"/>
              <a:t>(mail server)</a:t>
            </a:r>
          </a:p>
        </p:txBody>
      </p:sp>
      <p:sp>
        <p:nvSpPr>
          <p:cNvPr id="10" name="TextBox 6"/>
          <p:cNvSpPr txBox="1">
            <a:spLocks noChangeArrowheads="1"/>
          </p:cNvSpPr>
          <p:nvPr/>
        </p:nvSpPr>
        <p:spPr bwMode="auto">
          <a:xfrm>
            <a:off x="1946229" y="4230246"/>
            <a:ext cx="1304248" cy="83099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dirty="0"/>
              <a:t>MTA is both a client and a server</a:t>
            </a:r>
          </a:p>
        </p:txBody>
      </p:sp>
      <p:sp>
        <p:nvSpPr>
          <p:cNvPr id="11" name="TextBox 6"/>
          <p:cNvSpPr txBox="1">
            <a:spLocks noChangeArrowheads="1"/>
          </p:cNvSpPr>
          <p:nvPr/>
        </p:nvSpPr>
        <p:spPr bwMode="auto">
          <a:xfrm>
            <a:off x="1430978" y="5863055"/>
            <a:ext cx="6474132" cy="646331"/>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t>MTA </a:t>
            </a:r>
            <a:r>
              <a:rPr lang="en-US" dirty="0" smtClean="0"/>
              <a:t>implements mail lists, cc, priority, encryption, delegation</a:t>
            </a:r>
          </a:p>
          <a:p>
            <a:pPr eaLnBrk="1" hangingPunct="1"/>
            <a:r>
              <a:rPr lang="en-US" dirty="0" smtClean="0"/>
              <a:t>(mail list can also be in UA)</a:t>
            </a:r>
            <a:endParaRPr lang="en-US" dirty="0"/>
          </a:p>
        </p:txBody>
      </p:sp>
      <p:sp>
        <p:nvSpPr>
          <p:cNvPr id="13" name="TextBox 6"/>
          <p:cNvSpPr txBox="1">
            <a:spLocks noChangeArrowheads="1"/>
          </p:cNvSpPr>
          <p:nvPr/>
        </p:nvSpPr>
        <p:spPr bwMode="auto">
          <a:xfrm>
            <a:off x="4553300" y="2917813"/>
            <a:ext cx="1405375" cy="23083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900" dirty="0" smtClean="0"/>
              <a:t>(RFC 822/5322 format)</a:t>
            </a:r>
            <a:endParaRPr lang="en-US" sz="9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Application Layer</a:t>
            </a:r>
            <a:endParaRPr lang="en-US" dirty="0"/>
          </a:p>
        </p:txBody>
      </p:sp>
      <p:sp>
        <p:nvSpPr>
          <p:cNvPr id="5" name="Footer Placeholder 4"/>
          <p:cNvSpPr>
            <a:spLocks noGrp="1"/>
          </p:cNvSpPr>
          <p:nvPr>
            <p:ph type="ftr" sz="quarter" idx="10"/>
          </p:nvPr>
        </p:nvSpPr>
        <p:spPr/>
        <p:txBody>
          <a:bodyPr/>
          <a:lstStyle/>
          <a:p>
            <a:r>
              <a:rPr lang="en-US" dirty="0" smtClean="0"/>
              <a:t>CN5E by Tanenbaum &amp; Wetherall, © Pearson Education-Prentice Hall and D. Wetherall, 2011</a:t>
            </a:r>
            <a:endParaRPr lang="en-US" dirty="0"/>
          </a:p>
        </p:txBody>
      </p:sp>
      <p:sp>
        <p:nvSpPr>
          <p:cNvPr id="3" name="Content Placeholder 2"/>
          <p:cNvSpPr>
            <a:spLocks noGrp="1"/>
          </p:cNvSpPr>
          <p:nvPr>
            <p:ph idx="1"/>
          </p:nvPr>
        </p:nvSpPr>
        <p:spPr>
          <a:xfrm>
            <a:off x="1381125" y="2390775"/>
            <a:ext cx="5076826" cy="4019550"/>
          </a:xfrm>
        </p:spPr>
        <p:txBody>
          <a:bodyPr/>
          <a:lstStyle/>
          <a:p>
            <a:r>
              <a:rPr lang="en-US" dirty="0" smtClean="0"/>
              <a:t>Uses transport services to build distributed applications</a:t>
            </a:r>
          </a:p>
        </p:txBody>
      </p:sp>
      <p:grpSp>
        <p:nvGrpSpPr>
          <p:cNvPr id="27" name="Group 26"/>
          <p:cNvGrpSpPr/>
          <p:nvPr/>
        </p:nvGrpSpPr>
        <p:grpSpPr>
          <a:xfrm>
            <a:off x="6753225" y="2267257"/>
            <a:ext cx="1466850" cy="1920568"/>
            <a:chOff x="6753225" y="2648257"/>
            <a:chExt cx="1466850" cy="1920568"/>
          </a:xfrm>
        </p:grpSpPr>
        <p:sp>
          <p:nvSpPr>
            <p:cNvPr id="7" name="Rectangle 4"/>
            <p:cNvSpPr>
              <a:spLocks noChangeArrowheads="1"/>
            </p:cNvSpPr>
            <p:nvPr/>
          </p:nvSpPr>
          <p:spPr bwMode="auto">
            <a:xfrm>
              <a:off x="6753225" y="4187825"/>
              <a:ext cx="1447800" cy="381000"/>
            </a:xfrm>
            <a:prstGeom prst="rect">
              <a:avLst/>
            </a:prstGeom>
            <a:noFill/>
            <a:ln w="9525">
              <a:solidFill>
                <a:schemeClr val="tx1"/>
              </a:solidFill>
              <a:miter lim="800000"/>
              <a:headEnd/>
              <a:tailEnd/>
            </a:ln>
            <a:effectLst/>
          </p:spPr>
          <p:txBody>
            <a:bodyPr wrap="none" anchor="ctr">
              <a:spAutoFit/>
            </a:bodyPr>
            <a:lstStyle/>
            <a:p>
              <a:endParaRPr lang="en-US" dirty="0"/>
            </a:p>
          </p:txBody>
        </p:sp>
        <p:sp>
          <p:nvSpPr>
            <p:cNvPr id="8" name="Rectangle 5"/>
            <p:cNvSpPr>
              <a:spLocks noChangeArrowheads="1"/>
            </p:cNvSpPr>
            <p:nvPr/>
          </p:nvSpPr>
          <p:spPr bwMode="auto">
            <a:xfrm>
              <a:off x="6753225" y="3806825"/>
              <a:ext cx="1447800" cy="381000"/>
            </a:xfrm>
            <a:prstGeom prst="rect">
              <a:avLst/>
            </a:prstGeom>
            <a:noFill/>
            <a:ln w="9525">
              <a:solidFill>
                <a:schemeClr val="tx1"/>
              </a:solidFill>
              <a:miter lim="800000"/>
              <a:headEnd/>
              <a:tailEnd/>
            </a:ln>
            <a:effectLst/>
          </p:spPr>
          <p:txBody>
            <a:bodyPr wrap="none" anchor="ctr">
              <a:spAutoFit/>
            </a:bodyPr>
            <a:lstStyle/>
            <a:p>
              <a:endParaRPr lang="en-US" dirty="0"/>
            </a:p>
          </p:txBody>
        </p:sp>
        <p:sp>
          <p:nvSpPr>
            <p:cNvPr id="9" name="Rectangle 6"/>
            <p:cNvSpPr>
              <a:spLocks noChangeArrowheads="1"/>
            </p:cNvSpPr>
            <p:nvPr/>
          </p:nvSpPr>
          <p:spPr bwMode="auto">
            <a:xfrm>
              <a:off x="6753225" y="2649404"/>
              <a:ext cx="1447800" cy="381000"/>
            </a:xfrm>
            <a:prstGeom prst="rect">
              <a:avLst/>
            </a:prstGeom>
            <a:solidFill>
              <a:srgbClr val="FF2BD8">
                <a:alpha val="50196"/>
              </a:srgbClr>
            </a:solidFill>
            <a:ln w="9525">
              <a:solidFill>
                <a:schemeClr val="tx1"/>
              </a:solidFill>
              <a:miter lim="800000"/>
              <a:headEnd/>
              <a:tailEnd/>
            </a:ln>
            <a:effectLst/>
          </p:spPr>
          <p:txBody>
            <a:bodyPr wrap="none" anchor="ctr">
              <a:spAutoFit/>
            </a:bodyPr>
            <a:lstStyle/>
            <a:p>
              <a:endParaRPr lang="en-US" dirty="0"/>
            </a:p>
          </p:txBody>
        </p:sp>
        <p:sp>
          <p:nvSpPr>
            <p:cNvPr id="10" name="Rectangle 7"/>
            <p:cNvSpPr>
              <a:spLocks noChangeArrowheads="1"/>
            </p:cNvSpPr>
            <p:nvPr/>
          </p:nvSpPr>
          <p:spPr bwMode="auto">
            <a:xfrm>
              <a:off x="6753225" y="3035300"/>
              <a:ext cx="1447800" cy="381000"/>
            </a:xfrm>
            <a:prstGeom prst="rect">
              <a:avLst/>
            </a:prstGeom>
            <a:noFill/>
            <a:ln w="9525">
              <a:solidFill>
                <a:schemeClr val="tx1"/>
              </a:solidFill>
              <a:miter lim="800000"/>
              <a:headEnd/>
              <a:tailEnd/>
            </a:ln>
            <a:effectLst/>
          </p:spPr>
          <p:txBody>
            <a:bodyPr wrap="none" anchor="ctr">
              <a:spAutoFit/>
            </a:bodyPr>
            <a:lstStyle/>
            <a:p>
              <a:endParaRPr lang="en-US" dirty="0"/>
            </a:p>
          </p:txBody>
        </p:sp>
        <p:sp>
          <p:nvSpPr>
            <p:cNvPr id="11" name="Rectangle 10"/>
            <p:cNvSpPr>
              <a:spLocks noChangeArrowheads="1"/>
            </p:cNvSpPr>
            <p:nvPr/>
          </p:nvSpPr>
          <p:spPr bwMode="auto">
            <a:xfrm>
              <a:off x="6753225" y="3424371"/>
              <a:ext cx="1447800" cy="381000"/>
            </a:xfrm>
            <a:prstGeom prst="rect">
              <a:avLst/>
            </a:prstGeom>
            <a:noFill/>
            <a:ln w="9525">
              <a:solidFill>
                <a:schemeClr val="tx1"/>
              </a:solidFill>
              <a:miter lim="800000"/>
              <a:headEnd/>
              <a:tailEnd/>
            </a:ln>
            <a:effectLst/>
          </p:spPr>
          <p:txBody>
            <a:bodyPr wrap="none" anchor="ctr">
              <a:spAutoFit/>
            </a:bodyPr>
            <a:lstStyle/>
            <a:p>
              <a:endParaRPr lang="en-US" dirty="0"/>
            </a:p>
          </p:txBody>
        </p:sp>
        <p:sp>
          <p:nvSpPr>
            <p:cNvPr id="12" name="Text Box 11"/>
            <p:cNvSpPr txBox="1">
              <a:spLocks noChangeArrowheads="1"/>
            </p:cNvSpPr>
            <p:nvPr/>
          </p:nvSpPr>
          <p:spPr bwMode="auto">
            <a:xfrm>
              <a:off x="6916738" y="4162425"/>
              <a:ext cx="1131887" cy="396875"/>
            </a:xfrm>
            <a:prstGeom prst="rect">
              <a:avLst/>
            </a:prstGeom>
            <a:noFill/>
            <a:ln w="9525">
              <a:noFill/>
              <a:miter lim="800000"/>
              <a:headEnd/>
              <a:tailEnd/>
            </a:ln>
            <a:effectLst/>
          </p:spPr>
          <p:txBody>
            <a:bodyPr wrap="none">
              <a:spAutoFit/>
            </a:bodyPr>
            <a:lstStyle/>
            <a:p>
              <a:r>
                <a:rPr lang="en-US" sz="2000" dirty="0"/>
                <a:t>Physical</a:t>
              </a:r>
            </a:p>
          </p:txBody>
        </p:sp>
        <p:sp>
          <p:nvSpPr>
            <p:cNvPr id="13" name="Text Box 12"/>
            <p:cNvSpPr txBox="1">
              <a:spLocks noChangeArrowheads="1"/>
            </p:cNvSpPr>
            <p:nvPr/>
          </p:nvSpPr>
          <p:spPr bwMode="auto">
            <a:xfrm>
              <a:off x="7145975" y="3797300"/>
              <a:ext cx="655949" cy="400110"/>
            </a:xfrm>
            <a:prstGeom prst="rect">
              <a:avLst/>
            </a:prstGeom>
            <a:noFill/>
            <a:ln w="9525">
              <a:noFill/>
              <a:miter lim="800000"/>
              <a:headEnd/>
              <a:tailEnd/>
            </a:ln>
            <a:effectLst/>
          </p:spPr>
          <p:txBody>
            <a:bodyPr wrap="none">
              <a:spAutoFit/>
            </a:bodyPr>
            <a:lstStyle/>
            <a:p>
              <a:r>
                <a:rPr lang="en-US" sz="2000" dirty="0" smtClean="0"/>
                <a:t>Link</a:t>
              </a:r>
              <a:endParaRPr lang="en-US" sz="2000" dirty="0"/>
            </a:p>
          </p:txBody>
        </p:sp>
        <p:sp>
          <p:nvSpPr>
            <p:cNvPr id="14" name="Text Box 13"/>
            <p:cNvSpPr txBox="1">
              <a:spLocks noChangeArrowheads="1"/>
            </p:cNvSpPr>
            <p:nvPr/>
          </p:nvSpPr>
          <p:spPr bwMode="auto">
            <a:xfrm>
              <a:off x="6904038" y="3432175"/>
              <a:ext cx="1116012" cy="396875"/>
            </a:xfrm>
            <a:prstGeom prst="rect">
              <a:avLst/>
            </a:prstGeom>
            <a:noFill/>
            <a:ln w="9525">
              <a:noFill/>
              <a:miter lim="800000"/>
              <a:headEnd/>
              <a:tailEnd/>
            </a:ln>
            <a:effectLst/>
          </p:spPr>
          <p:txBody>
            <a:bodyPr wrap="none">
              <a:spAutoFit/>
            </a:bodyPr>
            <a:lstStyle/>
            <a:p>
              <a:r>
                <a:rPr lang="en-US" sz="2000" dirty="0"/>
                <a:t>Network</a:t>
              </a:r>
            </a:p>
          </p:txBody>
        </p:sp>
        <p:sp>
          <p:nvSpPr>
            <p:cNvPr id="15" name="Text Box 14"/>
            <p:cNvSpPr txBox="1">
              <a:spLocks noChangeArrowheads="1"/>
            </p:cNvSpPr>
            <p:nvPr/>
          </p:nvSpPr>
          <p:spPr bwMode="auto">
            <a:xfrm>
              <a:off x="6818313" y="3035300"/>
              <a:ext cx="1270000" cy="396875"/>
            </a:xfrm>
            <a:prstGeom prst="rect">
              <a:avLst/>
            </a:prstGeom>
            <a:noFill/>
            <a:ln w="9525">
              <a:noFill/>
              <a:miter lim="800000"/>
              <a:headEnd/>
              <a:tailEnd/>
            </a:ln>
            <a:effectLst/>
          </p:spPr>
          <p:txBody>
            <a:bodyPr wrap="none">
              <a:spAutoFit/>
            </a:bodyPr>
            <a:lstStyle/>
            <a:p>
              <a:r>
                <a:rPr lang="en-US" sz="2000" dirty="0"/>
                <a:t>Transport</a:t>
              </a:r>
            </a:p>
          </p:txBody>
        </p:sp>
        <p:sp>
          <p:nvSpPr>
            <p:cNvPr id="16" name="Text Box 17"/>
            <p:cNvSpPr txBox="1">
              <a:spLocks noChangeArrowheads="1"/>
            </p:cNvSpPr>
            <p:nvPr/>
          </p:nvSpPr>
          <p:spPr bwMode="auto">
            <a:xfrm>
              <a:off x="6791325" y="2648257"/>
              <a:ext cx="1428750" cy="396875"/>
            </a:xfrm>
            <a:prstGeom prst="rect">
              <a:avLst/>
            </a:prstGeom>
            <a:noFill/>
            <a:ln w="9525">
              <a:noFill/>
              <a:miter lim="800000"/>
              <a:headEnd/>
              <a:tailEnd/>
            </a:ln>
            <a:effectLst/>
          </p:spPr>
          <p:txBody>
            <a:bodyPr wrap="none">
              <a:spAutoFit/>
            </a:bodyPr>
            <a:lstStyle/>
            <a:p>
              <a:r>
                <a:rPr lang="en-US" sz="2000" dirty="0"/>
                <a:t>Application</a:t>
              </a: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t>Architecture and Services (2)</a:t>
            </a:r>
          </a:p>
        </p:txBody>
      </p:sp>
      <p:sp>
        <p:nvSpPr>
          <p:cNvPr id="8195" name="Rectangle 3"/>
          <p:cNvSpPr>
            <a:spLocks noGrp="1" noChangeArrowheads="1"/>
          </p:cNvSpPr>
          <p:nvPr>
            <p:ph idx="1"/>
          </p:nvPr>
        </p:nvSpPr>
        <p:spPr>
          <a:xfrm>
            <a:off x="457200" y="1143000"/>
            <a:ext cx="8229600" cy="4867275"/>
          </a:xfrm>
        </p:spPr>
        <p:txBody>
          <a:bodyPr/>
          <a:lstStyle/>
          <a:p>
            <a:endParaRPr lang="en-US" dirty="0" smtClean="0"/>
          </a:p>
        </p:txBody>
      </p:sp>
      <p:sp>
        <p:nvSpPr>
          <p:cNvPr id="5" name="Footer Placeholder 4"/>
          <p:cNvSpPr>
            <a:spLocks noGrp="1"/>
          </p:cNvSpPr>
          <p:nvPr>
            <p:ph type="ftr" sz="quarter" idx="11"/>
          </p:nvPr>
        </p:nvSpPr>
        <p:spPr/>
        <p:txBody>
          <a:bodyPr/>
          <a:lstStyle/>
          <a:p>
            <a:r>
              <a:rPr lang="en-US" smtClean="0"/>
              <a:t>CN5E by Tanenbaum &amp; Wetherall, © Pearson Education-Prentice Hall and D. Wetherall, 2011</a:t>
            </a:r>
            <a:endParaRPr lang="en-US" dirty="0"/>
          </a:p>
        </p:txBody>
      </p:sp>
      <p:pic>
        <p:nvPicPr>
          <p:cNvPr id="16388" name="Picture 2"/>
          <p:cNvPicPr>
            <a:picLocks noChangeAspect="1" noChangeArrowheads="1"/>
          </p:cNvPicPr>
          <p:nvPr/>
        </p:nvPicPr>
        <p:blipFill>
          <a:blip r:embed="rId2" cstate="print"/>
          <a:srcRect r="14014" b="5404"/>
          <a:stretch>
            <a:fillRect/>
          </a:stretch>
        </p:blipFill>
        <p:spPr bwMode="auto">
          <a:xfrm>
            <a:off x="1275490" y="1177101"/>
            <a:ext cx="5430108" cy="4496107"/>
          </a:xfrm>
          <a:prstGeom prst="rect">
            <a:avLst/>
          </a:prstGeom>
          <a:noFill/>
          <a:ln w="9525">
            <a:noFill/>
            <a:miter lim="800000"/>
            <a:headEnd/>
            <a:tailEnd/>
          </a:ln>
        </p:spPr>
      </p:pic>
      <p:sp>
        <p:nvSpPr>
          <p:cNvPr id="6" name="TextBox 5"/>
          <p:cNvSpPr txBox="1"/>
          <p:nvPr/>
        </p:nvSpPr>
        <p:spPr>
          <a:xfrm>
            <a:off x="1799332" y="5663393"/>
            <a:ext cx="1410964" cy="400110"/>
          </a:xfrm>
          <a:prstGeom prst="rect">
            <a:avLst/>
          </a:prstGeom>
          <a:noFill/>
        </p:spPr>
        <p:txBody>
          <a:bodyPr wrap="none" rtlCol="0">
            <a:spAutoFit/>
          </a:bodyPr>
          <a:lstStyle/>
          <a:p>
            <a:r>
              <a:rPr lang="en-US" sz="2000" dirty="0" smtClean="0">
                <a:solidFill>
                  <a:srgbClr val="FF2BD8"/>
                </a:solidFill>
              </a:rPr>
              <a:t>Paper mail</a:t>
            </a:r>
          </a:p>
        </p:txBody>
      </p:sp>
      <p:sp>
        <p:nvSpPr>
          <p:cNvPr id="7" name="TextBox 6"/>
          <p:cNvSpPr txBox="1"/>
          <p:nvPr/>
        </p:nvSpPr>
        <p:spPr>
          <a:xfrm>
            <a:off x="4635945" y="5668310"/>
            <a:ext cx="1853392" cy="400110"/>
          </a:xfrm>
          <a:prstGeom prst="rect">
            <a:avLst/>
          </a:prstGeom>
          <a:noFill/>
        </p:spPr>
        <p:txBody>
          <a:bodyPr wrap="none" rtlCol="0">
            <a:spAutoFit/>
          </a:bodyPr>
          <a:lstStyle/>
          <a:p>
            <a:r>
              <a:rPr lang="en-US" sz="2000" dirty="0" smtClean="0">
                <a:solidFill>
                  <a:srgbClr val="FF2BD8"/>
                </a:solidFill>
              </a:rPr>
              <a:t>Electronic mail</a:t>
            </a:r>
          </a:p>
        </p:txBody>
      </p:sp>
      <p:sp>
        <p:nvSpPr>
          <p:cNvPr id="11" name="Right Brace 10"/>
          <p:cNvSpPr/>
          <p:nvPr/>
        </p:nvSpPr>
        <p:spPr bwMode="auto">
          <a:xfrm>
            <a:off x="6705598" y="1278194"/>
            <a:ext cx="176981" cy="1170038"/>
          </a:xfrm>
          <a:prstGeom prst="rightBrace">
            <a:avLst/>
          </a:prstGeom>
          <a:noFill/>
          <a:ln w="19050" cap="flat" cmpd="sng" algn="ctr">
            <a:solidFill>
              <a:schemeClr val="accent3">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Right Brace 11"/>
          <p:cNvSpPr/>
          <p:nvPr/>
        </p:nvSpPr>
        <p:spPr bwMode="auto">
          <a:xfrm>
            <a:off x="6720346" y="2502309"/>
            <a:ext cx="152401" cy="3111909"/>
          </a:xfrm>
          <a:prstGeom prst="rightBrace">
            <a:avLst/>
          </a:prstGeom>
          <a:noFill/>
          <a:ln w="19050" cap="flat" cmpd="sng" algn="ctr">
            <a:solidFill>
              <a:schemeClr val="accent3">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TextBox 12"/>
          <p:cNvSpPr txBox="1"/>
          <p:nvPr/>
        </p:nvSpPr>
        <p:spPr>
          <a:xfrm>
            <a:off x="6882614" y="1641998"/>
            <a:ext cx="1255472" cy="400110"/>
          </a:xfrm>
          <a:prstGeom prst="rect">
            <a:avLst/>
          </a:prstGeom>
          <a:noFill/>
        </p:spPr>
        <p:txBody>
          <a:bodyPr wrap="none" rtlCol="0">
            <a:spAutoFit/>
          </a:bodyPr>
          <a:lstStyle/>
          <a:p>
            <a:r>
              <a:rPr lang="en-US" sz="2000" dirty="0" smtClean="0"/>
              <a:t>Envelope</a:t>
            </a:r>
          </a:p>
        </p:txBody>
      </p:sp>
      <p:sp>
        <p:nvSpPr>
          <p:cNvPr id="14" name="TextBox 13"/>
          <p:cNvSpPr txBox="1"/>
          <p:nvPr/>
        </p:nvSpPr>
        <p:spPr>
          <a:xfrm>
            <a:off x="6887531" y="3534716"/>
            <a:ext cx="1450222" cy="1015663"/>
          </a:xfrm>
          <a:prstGeom prst="rect">
            <a:avLst/>
          </a:prstGeom>
          <a:noFill/>
        </p:spPr>
        <p:txBody>
          <a:bodyPr wrap="square" rtlCol="0">
            <a:spAutoFit/>
          </a:bodyPr>
          <a:lstStyle/>
          <a:p>
            <a:r>
              <a:rPr lang="en-US" sz="2000" dirty="0" smtClean="0"/>
              <a:t>Message (= header and body)</a:t>
            </a:r>
          </a:p>
        </p:txBody>
      </p:sp>
      <p:sp>
        <p:nvSpPr>
          <p:cNvPr id="15" name="TextBox 4"/>
          <p:cNvSpPr txBox="1">
            <a:spLocks noChangeArrowheads="1"/>
          </p:cNvSpPr>
          <p:nvPr/>
        </p:nvSpPr>
        <p:spPr bwMode="auto">
          <a:xfrm>
            <a:off x="6887531" y="2042108"/>
            <a:ext cx="1968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dirty="0"/>
              <a:t>(used by MTA for routing) </a:t>
            </a:r>
          </a:p>
        </p:txBody>
      </p:sp>
      <p:sp>
        <p:nvSpPr>
          <p:cNvPr id="16" name="TextBox 5"/>
          <p:cNvSpPr txBox="1">
            <a:spLocks noChangeArrowheads="1"/>
          </p:cNvSpPr>
          <p:nvPr/>
        </p:nvSpPr>
        <p:spPr bwMode="auto">
          <a:xfrm>
            <a:off x="6920756" y="2841624"/>
            <a:ext cx="1968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dirty="0"/>
              <a:t>(control info for UA) </a:t>
            </a:r>
          </a:p>
        </p:txBody>
      </p:sp>
      <p:sp>
        <p:nvSpPr>
          <p:cNvPr id="17" name="TextBox 5"/>
          <p:cNvSpPr txBox="1">
            <a:spLocks noChangeArrowheads="1"/>
          </p:cNvSpPr>
          <p:nvPr/>
        </p:nvSpPr>
        <p:spPr bwMode="auto">
          <a:xfrm>
            <a:off x="7094764" y="4417554"/>
            <a:ext cx="8311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dirty="0" smtClean="0"/>
              <a:t>(for user) </a:t>
            </a:r>
            <a:endParaRPr lang="en-US" sz="12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t>The User Agent</a:t>
            </a:r>
          </a:p>
        </p:txBody>
      </p:sp>
      <p:sp>
        <p:nvSpPr>
          <p:cNvPr id="17411" name="Rectangle 3"/>
          <p:cNvSpPr>
            <a:spLocks noGrp="1" noChangeArrowheads="1"/>
          </p:cNvSpPr>
          <p:nvPr>
            <p:ph idx="1"/>
          </p:nvPr>
        </p:nvSpPr>
        <p:spPr/>
        <p:txBody>
          <a:bodyPr/>
          <a:lstStyle/>
          <a:p>
            <a:r>
              <a:rPr lang="en-US" dirty="0" smtClean="0"/>
              <a:t>What users see – interface elements of a typical user agent</a:t>
            </a:r>
          </a:p>
        </p:txBody>
      </p:sp>
      <p:sp>
        <p:nvSpPr>
          <p:cNvPr id="5" name="Footer Placeholder 4"/>
          <p:cNvSpPr>
            <a:spLocks noGrp="1"/>
          </p:cNvSpPr>
          <p:nvPr>
            <p:ph type="ftr" sz="quarter" idx="11"/>
          </p:nvPr>
        </p:nvSpPr>
        <p:spPr/>
        <p:txBody>
          <a:bodyPr/>
          <a:lstStyle/>
          <a:p>
            <a:r>
              <a:rPr lang="en-US" smtClean="0"/>
              <a:t>CN5E by Tanenbaum &amp; Wetherall, © Pearson Education-Prentice Hall and D. Wetherall, 2011</a:t>
            </a:r>
            <a:endParaRPr lang="en-US" dirty="0"/>
          </a:p>
        </p:txBody>
      </p:sp>
      <p:pic>
        <p:nvPicPr>
          <p:cNvPr id="17412" name="Picture 3"/>
          <p:cNvPicPr>
            <a:picLocks noChangeAspect="1" noChangeArrowheads="1"/>
          </p:cNvPicPr>
          <p:nvPr/>
        </p:nvPicPr>
        <p:blipFill>
          <a:blip r:embed="rId2" cstate="print"/>
          <a:srcRect/>
          <a:stretch>
            <a:fillRect/>
          </a:stretch>
        </p:blipFill>
        <p:spPr bwMode="auto">
          <a:xfrm>
            <a:off x="322263" y="1737578"/>
            <a:ext cx="8378825" cy="4692650"/>
          </a:xfrm>
          <a:prstGeom prst="rect">
            <a:avLst/>
          </a:prstGeom>
          <a:noFill/>
          <a:ln w="9525">
            <a:noFill/>
            <a:miter lim="800000"/>
            <a:headEnd/>
            <a:tailEnd/>
          </a:ln>
        </p:spPr>
      </p:pic>
      <p:sp>
        <p:nvSpPr>
          <p:cNvPr id="6" name="TextBox 4"/>
          <p:cNvSpPr txBox="1">
            <a:spLocks noChangeArrowheads="1"/>
          </p:cNvSpPr>
          <p:nvPr/>
        </p:nvSpPr>
        <p:spPr bwMode="auto">
          <a:xfrm>
            <a:off x="161923" y="5984638"/>
            <a:ext cx="4349752" cy="5847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dirty="0" smtClean="0"/>
              <a:t>Examples of UAs:   MS Outlook   Opera   Eudora   Google </a:t>
            </a:r>
            <a:r>
              <a:rPr lang="en-US" sz="1600" dirty="0" err="1" smtClean="0"/>
              <a:t>gmail</a:t>
            </a:r>
            <a:r>
              <a:rPr lang="en-US" sz="1600" dirty="0" smtClean="0"/>
              <a:t>   Mozilla   Thunderbird</a:t>
            </a:r>
            <a:endParaRPr lang="en-US" sz="20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mtClean="0">
                <a:latin typeface="Arial" charset="0"/>
                <a:cs typeface="Arial" charset="0"/>
              </a:rPr>
              <a:t>Spam</a:t>
            </a:r>
          </a:p>
        </p:txBody>
      </p:sp>
      <p:sp>
        <p:nvSpPr>
          <p:cNvPr id="26627" name="Content Placeholder 2"/>
          <p:cNvSpPr>
            <a:spLocks noGrp="1"/>
          </p:cNvSpPr>
          <p:nvPr>
            <p:ph idx="1"/>
          </p:nvPr>
        </p:nvSpPr>
        <p:spPr>
          <a:xfrm>
            <a:off x="641350" y="1584325"/>
            <a:ext cx="8229600" cy="4454525"/>
          </a:xfrm>
        </p:spPr>
        <p:txBody>
          <a:bodyPr/>
          <a:lstStyle/>
          <a:p>
            <a:r>
              <a:rPr lang="en-US" smtClean="0">
                <a:latin typeface="Arial" charset="0"/>
                <a:cs typeface="Arial" charset="0"/>
              </a:rPr>
              <a:t>A canned meat product made by Hormel</a:t>
            </a:r>
          </a:p>
          <a:p>
            <a:pPr lvl="1"/>
            <a:r>
              <a:rPr lang="en-US" smtClean="0">
                <a:solidFill>
                  <a:srgbClr val="FF0000"/>
                </a:solidFill>
                <a:latin typeface="Arial" charset="0"/>
                <a:cs typeface="Arial" charset="0"/>
              </a:rPr>
              <a:t>S</a:t>
            </a:r>
            <a:r>
              <a:rPr lang="en-US" smtClean="0">
                <a:latin typeface="Arial" charset="0"/>
                <a:cs typeface="Arial" charset="0"/>
              </a:rPr>
              <a:t>houlder </a:t>
            </a:r>
            <a:r>
              <a:rPr lang="en-US" smtClean="0">
                <a:solidFill>
                  <a:srgbClr val="FF0000"/>
                </a:solidFill>
                <a:latin typeface="Arial" charset="0"/>
                <a:cs typeface="Arial" charset="0"/>
              </a:rPr>
              <a:t>P</a:t>
            </a:r>
            <a:r>
              <a:rPr lang="en-US" smtClean="0">
                <a:latin typeface="Arial" charset="0"/>
                <a:cs typeface="Arial" charset="0"/>
              </a:rPr>
              <a:t>ork and h</a:t>
            </a:r>
            <a:r>
              <a:rPr lang="en-US" smtClean="0">
                <a:solidFill>
                  <a:srgbClr val="FF0000"/>
                </a:solidFill>
                <a:latin typeface="Arial" charset="0"/>
                <a:cs typeface="Arial" charset="0"/>
              </a:rPr>
              <a:t>AM</a:t>
            </a:r>
            <a:r>
              <a:rPr lang="en-US" smtClean="0">
                <a:latin typeface="Arial" charset="0"/>
                <a:cs typeface="Arial" charset="0"/>
              </a:rPr>
              <a:t>"/"</a:t>
            </a:r>
            <a:r>
              <a:rPr lang="en-US" smtClean="0">
                <a:solidFill>
                  <a:srgbClr val="FF0000"/>
                </a:solidFill>
                <a:latin typeface="Arial" charset="0"/>
                <a:cs typeface="Arial" charset="0"/>
              </a:rPr>
              <a:t>SP</a:t>
            </a:r>
            <a:r>
              <a:rPr lang="en-US" smtClean="0">
                <a:latin typeface="Arial" charset="0"/>
                <a:cs typeface="Arial" charset="0"/>
              </a:rPr>
              <a:t>iced h</a:t>
            </a:r>
            <a:r>
              <a:rPr lang="en-US" smtClean="0">
                <a:solidFill>
                  <a:srgbClr val="FF0000"/>
                </a:solidFill>
                <a:latin typeface="Arial" charset="0"/>
                <a:cs typeface="Arial" charset="0"/>
              </a:rPr>
              <a:t>AM</a:t>
            </a:r>
            <a:r>
              <a:rPr lang="en-US" smtClean="0">
                <a:latin typeface="Arial" charset="0"/>
                <a:cs typeface="Arial" charset="0"/>
              </a:rPr>
              <a:t>“ luncheon meat</a:t>
            </a:r>
          </a:p>
          <a:p>
            <a:pPr lvl="1"/>
            <a:r>
              <a:rPr lang="en-US" smtClean="0">
                <a:solidFill>
                  <a:srgbClr val="FF0000"/>
                </a:solidFill>
                <a:latin typeface="Arial" charset="0"/>
                <a:cs typeface="Arial" charset="0"/>
              </a:rPr>
              <a:t>S</a:t>
            </a:r>
            <a:r>
              <a:rPr lang="en-US" smtClean="0">
                <a:latin typeface="Arial" charset="0"/>
                <a:cs typeface="Arial" charset="0"/>
              </a:rPr>
              <a:t>pongy </a:t>
            </a:r>
            <a:r>
              <a:rPr lang="en-US" smtClean="0">
                <a:solidFill>
                  <a:srgbClr val="FF0000"/>
                </a:solidFill>
                <a:latin typeface="Arial" charset="0"/>
                <a:cs typeface="Arial" charset="0"/>
              </a:rPr>
              <a:t>P</a:t>
            </a:r>
            <a:r>
              <a:rPr lang="en-US" smtClean="0">
                <a:latin typeface="Arial" charset="0"/>
                <a:cs typeface="Arial" charset="0"/>
              </a:rPr>
              <a:t>ink </a:t>
            </a:r>
            <a:r>
              <a:rPr lang="en-US" smtClean="0">
                <a:solidFill>
                  <a:srgbClr val="FF0000"/>
                </a:solidFill>
                <a:latin typeface="Arial" charset="0"/>
                <a:cs typeface="Arial" charset="0"/>
              </a:rPr>
              <a:t>A</a:t>
            </a:r>
            <a:r>
              <a:rPr lang="en-US" smtClean="0">
                <a:latin typeface="Arial" charset="0"/>
                <a:cs typeface="Arial" charset="0"/>
              </a:rPr>
              <a:t>nimal </a:t>
            </a:r>
            <a:r>
              <a:rPr lang="en-US" smtClean="0">
                <a:solidFill>
                  <a:srgbClr val="FF0000"/>
                </a:solidFill>
                <a:latin typeface="Arial" charset="0"/>
                <a:cs typeface="Arial" charset="0"/>
              </a:rPr>
              <a:t>M</a:t>
            </a:r>
            <a:r>
              <a:rPr lang="en-US" smtClean="0">
                <a:latin typeface="Arial" charset="0"/>
                <a:cs typeface="Arial" charset="0"/>
              </a:rPr>
              <a:t>atter</a:t>
            </a:r>
          </a:p>
          <a:p>
            <a:r>
              <a:rPr lang="en-US" smtClean="0">
                <a:latin typeface="Arial" charset="0"/>
                <a:cs typeface="Arial" charset="0"/>
              </a:rPr>
              <a:t>Something that keeps repeating and repeating to great annoyance </a:t>
            </a:r>
            <a:r>
              <a:rPr lang="en-US" smtClean="0">
                <a:latin typeface="Arial" charset="0"/>
                <a:cs typeface="Arial" charset="0"/>
                <a:hlinkClick r:id="rId3"/>
              </a:rPr>
              <a:t>http://www.youtube.com/watch?v=anwy2MPT5RE</a:t>
            </a:r>
            <a:endParaRPr lang="en-US" smtClean="0">
              <a:latin typeface="Arial" charset="0"/>
              <a:cs typeface="Arial" charset="0"/>
            </a:endParaRPr>
          </a:p>
        </p:txBody>
      </p:sp>
      <p:sp>
        <p:nvSpPr>
          <p:cNvPr id="26628" name="TextBox 3"/>
          <p:cNvSpPr txBox="1">
            <a:spLocks noChangeArrowheads="1"/>
          </p:cNvSpPr>
          <p:nvPr/>
        </p:nvSpPr>
        <p:spPr bwMode="auto">
          <a:xfrm>
            <a:off x="7740650" y="6092825"/>
            <a:ext cx="6175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a:t>SJW</a:t>
            </a:r>
          </a:p>
        </p:txBody>
      </p:sp>
      <p:sp>
        <p:nvSpPr>
          <p:cNvPr id="26629"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0A1E74D3-ABFF-4712-B74E-4DF412FB2887}" type="slidenum">
              <a:rPr lang="en-US" smtClean="0"/>
              <a:pPr eaLnBrk="1" hangingPunct="1"/>
              <a:t>22</a:t>
            </a:fld>
            <a:endParaRPr lang="en-US" smtClean="0"/>
          </a:p>
        </p:txBody>
      </p:sp>
    </p:spTree>
    <p:extLst>
      <p:ext uri="{BB962C8B-B14F-4D97-AF65-F5344CB8AC3E}">
        <p14:creationId xmlns:p14="http://schemas.microsoft.com/office/powerpoint/2010/main" val="35406064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latin typeface="Arial" charset="0"/>
                <a:cs typeface="Arial" charset="0"/>
              </a:rPr>
              <a:t>Spam</a:t>
            </a:r>
          </a:p>
        </p:txBody>
      </p:sp>
      <p:sp>
        <p:nvSpPr>
          <p:cNvPr id="27651" name="Content Placeholder 2"/>
          <p:cNvSpPr>
            <a:spLocks noGrp="1"/>
          </p:cNvSpPr>
          <p:nvPr>
            <p:ph idx="1"/>
          </p:nvPr>
        </p:nvSpPr>
        <p:spPr>
          <a:xfrm>
            <a:off x="823913" y="1674813"/>
            <a:ext cx="8320087" cy="4483100"/>
          </a:xfrm>
        </p:spPr>
        <p:txBody>
          <a:bodyPr/>
          <a:lstStyle/>
          <a:p>
            <a:pPr>
              <a:defRPr/>
            </a:pPr>
            <a:r>
              <a:rPr lang="en-US" b="1" i="1" dirty="0" smtClean="0"/>
              <a:t>Spam </a:t>
            </a:r>
            <a:r>
              <a:rPr lang="en-US" dirty="0" smtClean="0"/>
              <a:t>– unsolicited e-mail from businesses advertising goods and services</a:t>
            </a:r>
          </a:p>
          <a:p>
            <a:pPr>
              <a:defRPr/>
            </a:pPr>
            <a:r>
              <a:rPr lang="en-US" dirty="0" smtClean="0"/>
              <a:t>Generated by botnets</a:t>
            </a:r>
          </a:p>
          <a:p>
            <a:pPr>
              <a:defRPr/>
            </a:pPr>
            <a:r>
              <a:rPr lang="en-US" dirty="0" smtClean="0"/>
              <a:t>Gets past spam filters by </a:t>
            </a:r>
          </a:p>
          <a:p>
            <a:pPr lvl="1">
              <a:defRPr/>
            </a:pPr>
            <a:r>
              <a:rPr lang="en-US" dirty="0" smtClean="0"/>
              <a:t>Inserting extra characters (V*I*A*G*A*R*A)</a:t>
            </a:r>
          </a:p>
          <a:p>
            <a:pPr lvl="1">
              <a:defRPr/>
            </a:pPr>
            <a:r>
              <a:rPr lang="en-US" dirty="0" smtClean="0"/>
              <a:t>Inserting HTML tags that do nothing</a:t>
            </a:r>
          </a:p>
          <a:p>
            <a:pPr marL="1290447" lvl="2" indent="-258089">
              <a:defRPr/>
            </a:pPr>
            <a:r>
              <a:rPr lang="en-US" dirty="0" smtClean="0"/>
              <a:t>&lt;</a:t>
            </a:r>
            <a:r>
              <a:rPr lang="en-US" dirty="0" err="1" smtClean="0"/>
              <a:t>i</a:t>
            </a:r>
            <a:r>
              <a:rPr lang="en-US" dirty="0" smtClean="0"/>
              <a:t>&gt; &lt;/</a:t>
            </a:r>
            <a:r>
              <a:rPr lang="en-US" dirty="0" err="1" smtClean="0"/>
              <a:t>i</a:t>
            </a:r>
            <a:r>
              <a:rPr lang="en-US" dirty="0" smtClean="0"/>
              <a:t>&gt; is HTML for </a:t>
            </a:r>
            <a:r>
              <a:rPr lang="en-US" i="1" dirty="0" smtClean="0"/>
              <a:t>italicize</a:t>
            </a:r>
            <a:r>
              <a:rPr lang="en-US" dirty="0" smtClean="0"/>
              <a:t> (V&lt;</a:t>
            </a:r>
            <a:r>
              <a:rPr lang="en-US" dirty="0" err="1" smtClean="0"/>
              <a:t>i</a:t>
            </a:r>
            <a:r>
              <a:rPr lang="en-US" dirty="0" smtClean="0"/>
              <a:t>&gt;&lt;/</a:t>
            </a:r>
            <a:r>
              <a:rPr lang="en-US" dirty="0" err="1" smtClean="0"/>
              <a:t>i</a:t>
            </a:r>
            <a:r>
              <a:rPr lang="en-US" dirty="0" smtClean="0"/>
              <a:t>&gt;</a:t>
            </a:r>
            <a:r>
              <a:rPr lang="en-US" dirty="0" err="1" smtClean="0"/>
              <a:t>IAGARA</a:t>
            </a:r>
            <a:r>
              <a:rPr lang="en-US" dirty="0" smtClean="0"/>
              <a:t>)</a:t>
            </a:r>
          </a:p>
          <a:p>
            <a:pPr lvl="1">
              <a:defRPr/>
            </a:pPr>
            <a:r>
              <a:rPr lang="en-US" dirty="0" smtClean="0"/>
              <a:t>Use of graphics (GIF, MPEG)</a:t>
            </a:r>
          </a:p>
          <a:p>
            <a:pPr>
              <a:defRPr/>
            </a:pPr>
            <a:r>
              <a:rPr lang="en-US" dirty="0" smtClean="0"/>
              <a:t>Replying usually increases, rather than decreases, amount of spam</a:t>
            </a:r>
          </a:p>
          <a:p>
            <a:pPr marL="1290447" lvl="2" indent="-258089">
              <a:defRPr/>
            </a:pPr>
            <a:r>
              <a:rPr lang="en-US" dirty="0" smtClean="0"/>
              <a:t>Why?</a:t>
            </a:r>
          </a:p>
          <a:p>
            <a:pPr>
              <a:defRPr/>
            </a:pPr>
            <a:endParaRPr lang="en-US" dirty="0" smtClean="0"/>
          </a:p>
          <a:p>
            <a:pPr marL="1290447" lvl="2" indent="-258089">
              <a:defRPr/>
            </a:pPr>
            <a:endParaRPr lang="en-US" dirty="0" smtClean="0"/>
          </a:p>
          <a:p>
            <a:pPr marL="530517" indent="-258089">
              <a:defRPr/>
            </a:pPr>
            <a:endParaRPr lang="en-US" dirty="0" smtClean="0"/>
          </a:p>
        </p:txBody>
      </p:sp>
      <p:sp>
        <p:nvSpPr>
          <p:cNvPr id="27652" name="Text Box 6"/>
          <p:cNvSpPr txBox="1">
            <a:spLocks noChangeArrowheads="1"/>
          </p:cNvSpPr>
          <p:nvPr/>
        </p:nvSpPr>
        <p:spPr bwMode="auto">
          <a:xfrm>
            <a:off x="8174038" y="6135688"/>
            <a:ext cx="64135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236" tIns="51618" rIns="103236" bIns="51618">
            <a:spAutoFit/>
          </a:bodyPr>
          <a:lstStyle>
            <a:lvl1pPr defTabSz="809625" eaLnBrk="0" hangingPunct="0">
              <a:defRPr>
                <a:solidFill>
                  <a:schemeClr val="tx1"/>
                </a:solidFill>
                <a:latin typeface="Arial" charset="0"/>
                <a:cs typeface="Arial" charset="0"/>
              </a:defRPr>
            </a:lvl1pPr>
            <a:lvl2pPr marL="742950" indent="-285750" defTabSz="809625" eaLnBrk="0" hangingPunct="0">
              <a:defRPr>
                <a:solidFill>
                  <a:schemeClr val="tx1"/>
                </a:solidFill>
                <a:latin typeface="Arial" charset="0"/>
                <a:cs typeface="Arial" charset="0"/>
              </a:defRPr>
            </a:lvl2pPr>
            <a:lvl3pPr marL="1143000" indent="-228600" defTabSz="809625" eaLnBrk="0" hangingPunct="0">
              <a:defRPr>
                <a:solidFill>
                  <a:schemeClr val="tx1"/>
                </a:solidFill>
                <a:latin typeface="Arial" charset="0"/>
                <a:cs typeface="Arial" charset="0"/>
              </a:defRPr>
            </a:lvl3pPr>
            <a:lvl4pPr marL="1600200" indent="-228600" defTabSz="809625" eaLnBrk="0" hangingPunct="0">
              <a:defRPr>
                <a:solidFill>
                  <a:schemeClr val="tx1"/>
                </a:solidFill>
                <a:latin typeface="Arial" charset="0"/>
                <a:cs typeface="Arial" charset="0"/>
              </a:defRPr>
            </a:lvl4pPr>
            <a:lvl5pPr marL="2057400" indent="-228600" defTabSz="809625" eaLnBrk="0" hangingPunct="0">
              <a:defRPr>
                <a:solidFill>
                  <a:schemeClr val="tx1"/>
                </a:solidFill>
                <a:latin typeface="Arial" charset="0"/>
                <a:cs typeface="Arial" charset="0"/>
              </a:defRPr>
            </a:lvl5pPr>
            <a:lvl6pPr marL="2514600" indent="-228600" defTabSz="809625" eaLnBrk="0" fontAlgn="base" hangingPunct="0">
              <a:spcBef>
                <a:spcPct val="0"/>
              </a:spcBef>
              <a:spcAft>
                <a:spcPct val="0"/>
              </a:spcAft>
              <a:defRPr>
                <a:solidFill>
                  <a:schemeClr val="tx1"/>
                </a:solidFill>
                <a:latin typeface="Arial" charset="0"/>
                <a:cs typeface="Arial" charset="0"/>
              </a:defRPr>
            </a:lvl6pPr>
            <a:lvl7pPr marL="2971800" indent="-228600" defTabSz="809625" eaLnBrk="0" fontAlgn="base" hangingPunct="0">
              <a:spcBef>
                <a:spcPct val="0"/>
              </a:spcBef>
              <a:spcAft>
                <a:spcPct val="0"/>
              </a:spcAft>
              <a:defRPr>
                <a:solidFill>
                  <a:schemeClr val="tx1"/>
                </a:solidFill>
                <a:latin typeface="Arial" charset="0"/>
                <a:cs typeface="Arial" charset="0"/>
              </a:defRPr>
            </a:lvl7pPr>
            <a:lvl8pPr marL="3429000" indent="-228600" defTabSz="809625" eaLnBrk="0" fontAlgn="base" hangingPunct="0">
              <a:spcBef>
                <a:spcPct val="0"/>
              </a:spcBef>
              <a:spcAft>
                <a:spcPct val="0"/>
              </a:spcAft>
              <a:defRPr>
                <a:solidFill>
                  <a:schemeClr val="tx1"/>
                </a:solidFill>
                <a:latin typeface="Arial" charset="0"/>
                <a:cs typeface="Arial" charset="0"/>
              </a:defRPr>
            </a:lvl8pPr>
            <a:lvl9pPr marL="3886200" indent="-228600" defTabSz="809625"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a:t>SJW</a:t>
            </a:r>
          </a:p>
        </p:txBody>
      </p:sp>
      <p:sp>
        <p:nvSpPr>
          <p:cNvPr id="27653"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ECEB126-3D3F-4E10-BB04-FFFE8ED7E83D}" type="slidenum">
              <a:rPr lang="en-US" smtClean="0"/>
              <a:pPr eaLnBrk="1" hangingPunct="1"/>
              <a:t>23</a:t>
            </a:fld>
            <a:endParaRPr lang="en-US" smtClean="0"/>
          </a:p>
        </p:txBody>
      </p:sp>
    </p:spTree>
    <p:extLst>
      <p:ext uri="{BB962C8B-B14F-4D97-AF65-F5344CB8AC3E}">
        <p14:creationId xmlns:p14="http://schemas.microsoft.com/office/powerpoint/2010/main" val="7066242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mtClean="0">
                <a:latin typeface="Arial" charset="0"/>
                <a:cs typeface="Arial" charset="0"/>
              </a:rPr>
              <a:t>Spam</a:t>
            </a:r>
          </a:p>
        </p:txBody>
      </p:sp>
      <p:sp>
        <p:nvSpPr>
          <p:cNvPr id="28675" name="Content Placeholder 2"/>
          <p:cNvSpPr>
            <a:spLocks noGrp="1"/>
          </p:cNvSpPr>
          <p:nvPr>
            <p:ph idx="1"/>
          </p:nvPr>
        </p:nvSpPr>
        <p:spPr>
          <a:xfrm>
            <a:off x="914400" y="1519238"/>
            <a:ext cx="8229600" cy="4454525"/>
          </a:xfrm>
        </p:spPr>
        <p:txBody>
          <a:bodyPr/>
          <a:lstStyle/>
          <a:p>
            <a:r>
              <a:rPr lang="en-US" dirty="0" smtClean="0">
                <a:latin typeface="Arial" charset="0"/>
                <a:cs typeface="Arial" charset="0"/>
              </a:rPr>
              <a:t>Unsolicited email sent in bulk</a:t>
            </a:r>
          </a:p>
          <a:p>
            <a:pPr lvl="1"/>
            <a:r>
              <a:rPr lang="en-US" dirty="0" err="1" smtClean="0">
                <a:latin typeface="Arial" charset="0"/>
                <a:cs typeface="Arial" charset="0"/>
              </a:rPr>
              <a:t>Spamhaus</a:t>
            </a:r>
            <a:r>
              <a:rPr lang="en-US" dirty="0" smtClean="0">
                <a:latin typeface="Arial" charset="0"/>
                <a:cs typeface="Arial" charset="0"/>
              </a:rPr>
              <a:t> estimates 90% of email is spam</a:t>
            </a:r>
          </a:p>
          <a:p>
            <a:pPr lvl="2"/>
            <a:r>
              <a:rPr lang="en-US" dirty="0" smtClean="0">
                <a:hlinkClick r:id="rId2"/>
              </a:rPr>
              <a:t>http://www.spamhaus.org</a:t>
            </a:r>
            <a:endParaRPr lang="en-US" dirty="0" smtClean="0"/>
          </a:p>
          <a:p>
            <a:pPr lvl="1"/>
            <a:r>
              <a:rPr lang="en-US" dirty="0" smtClean="0">
                <a:latin typeface="Arial" charset="0"/>
                <a:cs typeface="Arial" charset="0"/>
              </a:rPr>
              <a:t>Symantec </a:t>
            </a:r>
            <a:r>
              <a:rPr lang="en-US" dirty="0" err="1" smtClean="0">
                <a:latin typeface="Arial" charset="0"/>
                <a:cs typeface="Arial" charset="0"/>
              </a:rPr>
              <a:t>MessageLabs</a:t>
            </a:r>
            <a:r>
              <a:rPr lang="en-US" dirty="0" smtClean="0">
                <a:latin typeface="Arial" charset="0"/>
                <a:cs typeface="Arial" charset="0"/>
              </a:rPr>
              <a:t> (2013) estimates 69%</a:t>
            </a:r>
          </a:p>
          <a:p>
            <a:pPr lvl="2"/>
            <a:r>
              <a:rPr lang="en-US" dirty="0" smtClean="0">
                <a:latin typeface="Arial" charset="0"/>
                <a:cs typeface="Arial" charset="0"/>
              </a:rPr>
              <a:t>Down from 89% in 2010</a:t>
            </a:r>
          </a:p>
          <a:p>
            <a:pPr lvl="2"/>
            <a:r>
              <a:rPr lang="en-US" dirty="0" smtClean="0">
                <a:hlinkClick r:id="rId3"/>
              </a:rPr>
              <a:t>http://www.messagelabs.com/intelligence.aspx</a:t>
            </a:r>
            <a:endParaRPr lang="en-US" dirty="0" smtClean="0"/>
          </a:p>
          <a:p>
            <a:pPr lvl="1"/>
            <a:endParaRPr lang="en-US" dirty="0" smtClean="0">
              <a:latin typeface="Arial" charset="0"/>
              <a:cs typeface="Arial" charset="0"/>
            </a:endParaRPr>
          </a:p>
          <a:p>
            <a:pPr lvl="1"/>
            <a:endParaRPr lang="en-US" dirty="0" smtClean="0">
              <a:latin typeface="Arial" charset="0"/>
              <a:cs typeface="Arial" charset="0"/>
            </a:endParaRPr>
          </a:p>
          <a:p>
            <a:pPr lvl="1"/>
            <a:endParaRPr lang="en-US" dirty="0" smtClean="0">
              <a:latin typeface="Arial" charset="0"/>
              <a:cs typeface="Arial" charset="0"/>
            </a:endParaRPr>
          </a:p>
        </p:txBody>
      </p:sp>
      <p:sp>
        <p:nvSpPr>
          <p:cNvPr id="28676" name="TextBox 3"/>
          <p:cNvSpPr txBox="1">
            <a:spLocks noChangeArrowheads="1"/>
          </p:cNvSpPr>
          <p:nvPr/>
        </p:nvSpPr>
        <p:spPr bwMode="auto">
          <a:xfrm>
            <a:off x="7740650" y="6092825"/>
            <a:ext cx="6175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a:t>SJW</a:t>
            </a:r>
          </a:p>
        </p:txBody>
      </p:sp>
      <p:sp>
        <p:nvSpPr>
          <p:cNvPr id="28677"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B94D994A-B795-46E7-B6B6-F7EA75ED6585}" type="slidenum">
              <a:rPr lang="en-US" smtClean="0"/>
              <a:pPr eaLnBrk="1" hangingPunct="1"/>
              <a:t>24</a:t>
            </a:fld>
            <a:endParaRPr lang="en-US" smtClean="0"/>
          </a:p>
        </p:txBody>
      </p:sp>
    </p:spTree>
    <p:extLst>
      <p:ext uri="{BB962C8B-B14F-4D97-AF65-F5344CB8AC3E}">
        <p14:creationId xmlns:p14="http://schemas.microsoft.com/office/powerpoint/2010/main" val="11315290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mtClean="0"/>
              <a:t>Message Formats (1)</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18435" name="Rectangle 3"/>
          <p:cNvSpPr>
            <a:spLocks noGrp="1" noChangeArrowheads="1"/>
          </p:cNvSpPr>
          <p:nvPr>
            <p:ph idx="1"/>
          </p:nvPr>
        </p:nvSpPr>
        <p:spPr>
          <a:xfrm>
            <a:off x="914399" y="1551721"/>
            <a:ext cx="7790214" cy="4600081"/>
          </a:xfrm>
        </p:spPr>
        <p:txBody>
          <a:bodyPr/>
          <a:lstStyle/>
          <a:p>
            <a:r>
              <a:rPr lang="en-US" dirty="0" smtClean="0"/>
              <a:t>Header fields related to message transport; headers are readable ASCII text</a:t>
            </a:r>
          </a:p>
        </p:txBody>
      </p:sp>
      <p:pic>
        <p:nvPicPr>
          <p:cNvPr id="18436" name="Picture 3"/>
          <p:cNvPicPr>
            <a:picLocks noChangeAspect="1" noChangeArrowheads="1"/>
          </p:cNvPicPr>
          <p:nvPr/>
        </p:nvPicPr>
        <p:blipFill>
          <a:blip r:embed="rId2" cstate="print"/>
          <a:srcRect/>
          <a:stretch>
            <a:fillRect/>
          </a:stretch>
        </p:blipFill>
        <p:spPr bwMode="auto">
          <a:xfrm>
            <a:off x="895349" y="2517819"/>
            <a:ext cx="7362289" cy="31111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Message Formats (2)</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19459" name="Rectangle 3"/>
          <p:cNvSpPr>
            <a:spLocks noGrp="1" noChangeArrowheads="1"/>
          </p:cNvSpPr>
          <p:nvPr>
            <p:ph idx="1"/>
          </p:nvPr>
        </p:nvSpPr>
        <p:spPr/>
        <p:txBody>
          <a:bodyPr/>
          <a:lstStyle/>
          <a:p>
            <a:r>
              <a:rPr lang="en-US" dirty="0" smtClean="0"/>
              <a:t>Other header fields useful for user agents</a:t>
            </a:r>
          </a:p>
        </p:txBody>
      </p:sp>
      <p:pic>
        <p:nvPicPr>
          <p:cNvPr id="19460" name="Picture 2"/>
          <p:cNvPicPr>
            <a:picLocks noChangeAspect="1" noChangeArrowheads="1"/>
          </p:cNvPicPr>
          <p:nvPr/>
        </p:nvPicPr>
        <p:blipFill>
          <a:blip r:embed="rId2" cstate="print"/>
          <a:srcRect/>
          <a:stretch>
            <a:fillRect/>
          </a:stretch>
        </p:blipFill>
        <p:spPr bwMode="auto">
          <a:xfrm>
            <a:off x="581025" y="2389956"/>
            <a:ext cx="8007554" cy="3008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t>Message Formats (3)</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20483" name="Rectangle 3"/>
          <p:cNvSpPr>
            <a:spLocks noGrp="1" noChangeArrowheads="1"/>
          </p:cNvSpPr>
          <p:nvPr>
            <p:ph idx="1"/>
          </p:nvPr>
        </p:nvSpPr>
        <p:spPr/>
        <p:txBody>
          <a:bodyPr/>
          <a:lstStyle/>
          <a:p>
            <a:r>
              <a:rPr lang="en-US" dirty="0" smtClean="0"/>
              <a:t>MIME (Multipurpose Internet Mail Extensions) header fields used to describe what content is in the body of the message</a:t>
            </a:r>
          </a:p>
        </p:txBody>
      </p:sp>
      <p:pic>
        <p:nvPicPr>
          <p:cNvPr id="20484" name="Picture 2"/>
          <p:cNvPicPr>
            <a:picLocks noChangeAspect="1" noChangeArrowheads="1"/>
          </p:cNvPicPr>
          <p:nvPr/>
        </p:nvPicPr>
        <p:blipFill>
          <a:blip r:embed="rId2" cstate="print"/>
          <a:srcRect/>
          <a:stretch>
            <a:fillRect/>
          </a:stretch>
        </p:blipFill>
        <p:spPr bwMode="auto">
          <a:xfrm>
            <a:off x="533400" y="2989165"/>
            <a:ext cx="8111092" cy="208491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smtClean="0"/>
              <a:t>Message Formats (4)</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21507" name="Rectangle 3"/>
          <p:cNvSpPr>
            <a:spLocks noGrp="1" noChangeArrowheads="1"/>
          </p:cNvSpPr>
          <p:nvPr>
            <p:ph idx="1"/>
          </p:nvPr>
        </p:nvSpPr>
        <p:spPr>
          <a:xfrm>
            <a:off x="914399" y="1551721"/>
            <a:ext cx="7790214" cy="4600081"/>
          </a:xfrm>
        </p:spPr>
        <p:txBody>
          <a:bodyPr/>
          <a:lstStyle/>
          <a:p>
            <a:r>
              <a:rPr lang="en-US" dirty="0" smtClean="0"/>
              <a:t>Common MIME content types and subtypes</a:t>
            </a:r>
          </a:p>
        </p:txBody>
      </p:sp>
      <p:pic>
        <p:nvPicPr>
          <p:cNvPr id="21508" name="Picture 2"/>
          <p:cNvPicPr>
            <a:picLocks noChangeAspect="1" noChangeArrowheads="1"/>
          </p:cNvPicPr>
          <p:nvPr/>
        </p:nvPicPr>
        <p:blipFill>
          <a:blip r:embed="rId2" cstate="print"/>
          <a:srcRect/>
          <a:stretch>
            <a:fillRect/>
          </a:stretch>
        </p:blipFill>
        <p:spPr bwMode="auto">
          <a:xfrm>
            <a:off x="409575" y="2273710"/>
            <a:ext cx="8337803" cy="32605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smtClean="0"/>
              <a:t>Message Formats (5)</a:t>
            </a:r>
          </a:p>
        </p:txBody>
      </p:sp>
      <p:sp>
        <p:nvSpPr>
          <p:cNvPr id="6" name="Footer Placeholder 5"/>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22531" name="Rectangle 3"/>
          <p:cNvSpPr>
            <a:spLocks noGrp="1" noChangeArrowheads="1"/>
          </p:cNvSpPr>
          <p:nvPr>
            <p:ph idx="1"/>
          </p:nvPr>
        </p:nvSpPr>
        <p:spPr>
          <a:xfrm>
            <a:off x="457200" y="1406017"/>
            <a:ext cx="3200400" cy="4466610"/>
          </a:xfrm>
        </p:spPr>
        <p:txBody>
          <a:bodyPr/>
          <a:lstStyle/>
          <a:p>
            <a:r>
              <a:rPr lang="en-US" dirty="0" smtClean="0"/>
              <a:t>Putting it all together: a multipart message containing HTML and audio alternatives.</a:t>
            </a:r>
          </a:p>
        </p:txBody>
      </p:sp>
      <p:grpSp>
        <p:nvGrpSpPr>
          <p:cNvPr id="8" name="Group 7"/>
          <p:cNvGrpSpPr/>
          <p:nvPr/>
        </p:nvGrpSpPr>
        <p:grpSpPr>
          <a:xfrm>
            <a:off x="3618268" y="1052049"/>
            <a:ext cx="5319249" cy="5191433"/>
            <a:chOff x="1057798" y="1110277"/>
            <a:chExt cx="6361945" cy="5893841"/>
          </a:xfrm>
        </p:grpSpPr>
        <p:pic>
          <p:nvPicPr>
            <p:cNvPr id="22532" name="Picture 2"/>
            <p:cNvPicPr>
              <a:picLocks noChangeAspect="1" noChangeArrowheads="1"/>
            </p:cNvPicPr>
            <p:nvPr/>
          </p:nvPicPr>
          <p:blipFill>
            <a:blip r:embed="rId2" cstate="print"/>
            <a:srcRect l="2887" t="3144" r="6239"/>
            <a:stretch>
              <a:fillRect/>
            </a:stretch>
          </p:blipFill>
          <p:spPr bwMode="auto">
            <a:xfrm>
              <a:off x="1057798" y="1110277"/>
              <a:ext cx="6361945" cy="3687149"/>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l="3655" r="8071" b="2970"/>
            <a:stretch>
              <a:fillRect/>
            </a:stretch>
          </p:blipFill>
          <p:spPr bwMode="auto">
            <a:xfrm>
              <a:off x="1132270" y="4711086"/>
              <a:ext cx="3361830" cy="2293032"/>
            </a:xfrm>
            <a:prstGeom prst="rect">
              <a:avLst/>
            </a:prstGeom>
            <a:noFill/>
            <a:ln w="9525">
              <a:noFill/>
              <a:miter lim="800000"/>
              <a:headEnd/>
              <a:tailEnd/>
            </a:ln>
          </p:spPr>
        </p:pic>
      </p:grpSp>
      <p:sp>
        <p:nvSpPr>
          <p:cNvPr id="12" name="Right Brace 11"/>
          <p:cNvSpPr/>
          <p:nvPr/>
        </p:nvSpPr>
        <p:spPr bwMode="auto">
          <a:xfrm flipH="1">
            <a:off x="3362632" y="3047999"/>
            <a:ext cx="206476" cy="1238865"/>
          </a:xfrm>
          <a:prstGeom prst="rightBrace">
            <a:avLst/>
          </a:prstGeom>
          <a:noFill/>
          <a:ln w="19050" cap="flat" cmpd="sng" algn="ctr">
            <a:solidFill>
              <a:schemeClr val="accent3">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Right Brace 12"/>
          <p:cNvSpPr/>
          <p:nvPr/>
        </p:nvSpPr>
        <p:spPr bwMode="auto">
          <a:xfrm flipH="1">
            <a:off x="3372464" y="4557251"/>
            <a:ext cx="231055" cy="1519084"/>
          </a:xfrm>
          <a:prstGeom prst="rightBrace">
            <a:avLst/>
          </a:prstGeom>
          <a:noFill/>
          <a:ln w="19050" cap="flat" cmpd="sng" algn="ctr">
            <a:solidFill>
              <a:schemeClr val="accent3">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TextBox 13"/>
          <p:cNvSpPr txBox="1"/>
          <p:nvPr/>
        </p:nvSpPr>
        <p:spPr>
          <a:xfrm>
            <a:off x="2133629" y="3451138"/>
            <a:ext cx="1396152" cy="707886"/>
          </a:xfrm>
          <a:prstGeom prst="rect">
            <a:avLst/>
          </a:prstGeom>
          <a:noFill/>
        </p:spPr>
        <p:txBody>
          <a:bodyPr wrap="square" rtlCol="0">
            <a:spAutoFit/>
          </a:bodyPr>
          <a:lstStyle/>
          <a:p>
            <a:r>
              <a:rPr lang="en-US" sz="2000" dirty="0" smtClean="0"/>
              <a:t>One part (HTML)</a:t>
            </a:r>
          </a:p>
        </p:txBody>
      </p:sp>
      <p:sp>
        <p:nvSpPr>
          <p:cNvPr id="15" name="TextBox 14"/>
          <p:cNvSpPr txBox="1"/>
          <p:nvPr/>
        </p:nvSpPr>
        <p:spPr>
          <a:xfrm>
            <a:off x="2227032" y="4989890"/>
            <a:ext cx="1082348" cy="707886"/>
          </a:xfrm>
          <a:prstGeom prst="rect">
            <a:avLst/>
          </a:prstGeom>
          <a:noFill/>
        </p:spPr>
        <p:txBody>
          <a:bodyPr wrap="none" rtlCol="0">
            <a:spAutoFit/>
          </a:bodyPr>
          <a:lstStyle/>
          <a:p>
            <a:r>
              <a:rPr lang="en-US" sz="2000" dirty="0" smtClean="0"/>
              <a:t>Another</a:t>
            </a:r>
          </a:p>
          <a:p>
            <a:r>
              <a:rPr lang="en-US" sz="2000" dirty="0" smtClean="0"/>
              <a:t>(audio)</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Evolution of Internet </a:t>
            </a:r>
            <a:r>
              <a:rPr lang="en-US" dirty="0" smtClean="0"/>
              <a:t>Applications</a:t>
            </a:r>
            <a:endParaRPr lang="en-US" dirty="0"/>
          </a:p>
        </p:txBody>
      </p:sp>
      <p:sp>
        <p:nvSpPr>
          <p:cNvPr id="24" name="Content Placeholder 23"/>
          <p:cNvSpPr>
            <a:spLocks noGrp="1"/>
          </p:cNvSpPr>
          <p:nvPr>
            <p:ph idx="1"/>
          </p:nvPr>
        </p:nvSpPr>
        <p:spPr/>
        <p:txBody>
          <a:bodyPr>
            <a:normAutofit/>
          </a:bodyPr>
          <a:lstStyle/>
          <a:p>
            <a:r>
              <a:rPr lang="en-US" sz="2800" dirty="0" smtClean="0"/>
              <a:t>Always changing, and growing …</a:t>
            </a:r>
            <a:endParaRPr lang="en-US" sz="2800" dirty="0"/>
          </a:p>
        </p:txBody>
      </p:sp>
      <p:sp>
        <p:nvSpPr>
          <p:cNvPr id="2" name="Footer Placeholder 1"/>
          <p:cNvSpPr>
            <a:spLocks noGrp="1"/>
          </p:cNvSpPr>
          <p:nvPr>
            <p:ph type="ftr" sz="quarter" idx="11"/>
          </p:nvPr>
        </p:nvSpPr>
        <p:spPr/>
        <p:txBody>
          <a:bodyPr/>
          <a:lstStyle/>
          <a:p>
            <a:r>
              <a:rPr lang="en-US" smtClean="0"/>
              <a:t>Computer Networks</a:t>
            </a:r>
            <a:endParaRPr lang="en-US" dirty="0"/>
          </a:p>
        </p:txBody>
      </p:sp>
      <p:sp>
        <p:nvSpPr>
          <p:cNvPr id="3" name="Slide Number Placeholder 2"/>
          <p:cNvSpPr>
            <a:spLocks noGrp="1"/>
          </p:cNvSpPr>
          <p:nvPr>
            <p:ph type="sldNum" sz="quarter" idx="12"/>
          </p:nvPr>
        </p:nvSpPr>
        <p:spPr/>
        <p:txBody>
          <a:bodyPr/>
          <a:lstStyle/>
          <a:p>
            <a:fld id="{E7CA9478-788D-42C7-BC35-88005760C6DD}" type="slidenum">
              <a:rPr lang="en-US" smtClean="0"/>
              <a:t>3</a:t>
            </a:fld>
            <a:endParaRPr lang="en-US"/>
          </a:p>
        </p:txBody>
      </p:sp>
      <p:grpSp>
        <p:nvGrpSpPr>
          <p:cNvPr id="22" name="Group 21"/>
          <p:cNvGrpSpPr/>
          <p:nvPr/>
        </p:nvGrpSpPr>
        <p:grpSpPr>
          <a:xfrm>
            <a:off x="86708" y="1961035"/>
            <a:ext cx="8758881" cy="3930967"/>
            <a:chOff x="212828" y="1029356"/>
            <a:chExt cx="8758881" cy="2948225"/>
          </a:xfrm>
        </p:grpSpPr>
        <p:cxnSp>
          <p:nvCxnSpPr>
            <p:cNvPr id="8" name="Straight Arrow Connector 7"/>
            <p:cNvCxnSpPr/>
            <p:nvPr/>
          </p:nvCxnSpPr>
          <p:spPr>
            <a:xfrm>
              <a:off x="437735" y="3638151"/>
              <a:ext cx="8325265"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7630844" y="3521420"/>
              <a:ext cx="697627" cy="456161"/>
              <a:chOff x="7893500" y="3356044"/>
              <a:chExt cx="697627" cy="456161"/>
            </a:xfrm>
          </p:grpSpPr>
          <p:cxnSp>
            <p:nvCxnSpPr>
              <p:cNvPr id="16" name="Straight Connector 15"/>
              <p:cNvCxnSpPr/>
              <p:nvPr/>
            </p:nvCxnSpPr>
            <p:spPr>
              <a:xfrm>
                <a:off x="8219872" y="3356044"/>
                <a:ext cx="0" cy="2334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893500" y="3576756"/>
                <a:ext cx="697627" cy="235449"/>
              </a:xfrm>
              <a:prstGeom prst="rect">
                <a:avLst/>
              </a:prstGeom>
              <a:noFill/>
            </p:spPr>
            <p:txBody>
              <a:bodyPr wrap="none" rtlCol="0">
                <a:spAutoFit/>
              </a:bodyPr>
              <a:lstStyle/>
              <a:p>
                <a:pPr>
                  <a:lnSpc>
                    <a:spcPct val="80000"/>
                  </a:lnSpc>
                </a:pPr>
                <a:r>
                  <a:rPr lang="en-US" dirty="0" smtClean="0"/>
                  <a:t>2010</a:t>
                </a:r>
                <a:endParaRPr lang="en-US" dirty="0"/>
              </a:p>
            </p:txBody>
          </p:sp>
        </p:grpSp>
        <p:grpSp>
          <p:nvGrpSpPr>
            <p:cNvPr id="48" name="Group 47"/>
            <p:cNvGrpSpPr/>
            <p:nvPr/>
          </p:nvGrpSpPr>
          <p:grpSpPr>
            <a:xfrm>
              <a:off x="322129" y="3521420"/>
              <a:ext cx="697627" cy="456161"/>
              <a:chOff x="7893500" y="3356044"/>
              <a:chExt cx="697627" cy="456161"/>
            </a:xfrm>
          </p:grpSpPr>
          <p:cxnSp>
            <p:nvCxnSpPr>
              <p:cNvPr id="52" name="Straight Connector 51"/>
              <p:cNvCxnSpPr/>
              <p:nvPr/>
            </p:nvCxnSpPr>
            <p:spPr>
              <a:xfrm>
                <a:off x="8219872" y="3356044"/>
                <a:ext cx="0" cy="2334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7893500" y="3576756"/>
                <a:ext cx="697627" cy="235449"/>
              </a:xfrm>
              <a:prstGeom prst="rect">
                <a:avLst/>
              </a:prstGeom>
              <a:noFill/>
            </p:spPr>
            <p:txBody>
              <a:bodyPr wrap="none" rtlCol="0">
                <a:spAutoFit/>
              </a:bodyPr>
              <a:lstStyle/>
              <a:p>
                <a:pPr>
                  <a:lnSpc>
                    <a:spcPct val="80000"/>
                  </a:lnSpc>
                </a:pPr>
                <a:r>
                  <a:rPr lang="en-US" dirty="0" smtClean="0"/>
                  <a:t>1970</a:t>
                </a:r>
                <a:endParaRPr lang="en-US" dirty="0"/>
              </a:p>
            </p:txBody>
          </p:sp>
        </p:grpSp>
        <p:grpSp>
          <p:nvGrpSpPr>
            <p:cNvPr id="57" name="Group 56"/>
            <p:cNvGrpSpPr/>
            <p:nvPr/>
          </p:nvGrpSpPr>
          <p:grpSpPr>
            <a:xfrm>
              <a:off x="3970520" y="3521420"/>
              <a:ext cx="697627" cy="456161"/>
              <a:chOff x="7893500" y="3356044"/>
              <a:chExt cx="697627" cy="456161"/>
            </a:xfrm>
          </p:grpSpPr>
          <p:cxnSp>
            <p:nvCxnSpPr>
              <p:cNvPr id="58" name="Straight Connector 57"/>
              <p:cNvCxnSpPr/>
              <p:nvPr/>
            </p:nvCxnSpPr>
            <p:spPr>
              <a:xfrm>
                <a:off x="8219872" y="3356044"/>
                <a:ext cx="0" cy="2334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893500" y="3576756"/>
                <a:ext cx="697627" cy="235449"/>
              </a:xfrm>
              <a:prstGeom prst="rect">
                <a:avLst/>
              </a:prstGeom>
              <a:noFill/>
            </p:spPr>
            <p:txBody>
              <a:bodyPr wrap="none" rtlCol="0">
                <a:spAutoFit/>
              </a:bodyPr>
              <a:lstStyle/>
              <a:p>
                <a:pPr>
                  <a:lnSpc>
                    <a:spcPct val="80000"/>
                  </a:lnSpc>
                </a:pPr>
                <a:r>
                  <a:rPr lang="en-US" dirty="0" smtClean="0"/>
                  <a:t>1990</a:t>
                </a:r>
                <a:endParaRPr lang="en-US" dirty="0"/>
              </a:p>
            </p:txBody>
          </p:sp>
        </p:grpSp>
        <p:grpSp>
          <p:nvGrpSpPr>
            <p:cNvPr id="60" name="Group 59"/>
            <p:cNvGrpSpPr/>
            <p:nvPr/>
          </p:nvGrpSpPr>
          <p:grpSpPr>
            <a:xfrm>
              <a:off x="2148205" y="3521420"/>
              <a:ext cx="697627" cy="456161"/>
              <a:chOff x="7893500" y="3356044"/>
              <a:chExt cx="697627" cy="456161"/>
            </a:xfrm>
          </p:grpSpPr>
          <p:cxnSp>
            <p:nvCxnSpPr>
              <p:cNvPr id="61" name="Straight Connector 60"/>
              <p:cNvCxnSpPr/>
              <p:nvPr/>
            </p:nvCxnSpPr>
            <p:spPr>
              <a:xfrm>
                <a:off x="8219872" y="3356044"/>
                <a:ext cx="0" cy="2334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7893500" y="3576756"/>
                <a:ext cx="697627" cy="235449"/>
              </a:xfrm>
              <a:prstGeom prst="rect">
                <a:avLst/>
              </a:prstGeom>
              <a:noFill/>
            </p:spPr>
            <p:txBody>
              <a:bodyPr wrap="none" rtlCol="0">
                <a:spAutoFit/>
              </a:bodyPr>
              <a:lstStyle/>
              <a:p>
                <a:pPr>
                  <a:lnSpc>
                    <a:spcPct val="80000"/>
                  </a:lnSpc>
                </a:pPr>
                <a:r>
                  <a:rPr lang="en-US" dirty="0" smtClean="0"/>
                  <a:t>1980</a:t>
                </a:r>
                <a:endParaRPr lang="en-US" dirty="0"/>
              </a:p>
            </p:txBody>
          </p:sp>
        </p:grpSp>
        <p:grpSp>
          <p:nvGrpSpPr>
            <p:cNvPr id="63" name="Group 62"/>
            <p:cNvGrpSpPr/>
            <p:nvPr/>
          </p:nvGrpSpPr>
          <p:grpSpPr>
            <a:xfrm>
              <a:off x="5820189" y="3521420"/>
              <a:ext cx="697627" cy="456161"/>
              <a:chOff x="7893500" y="3356044"/>
              <a:chExt cx="697627" cy="456161"/>
            </a:xfrm>
          </p:grpSpPr>
          <p:cxnSp>
            <p:nvCxnSpPr>
              <p:cNvPr id="64" name="Straight Connector 63"/>
              <p:cNvCxnSpPr/>
              <p:nvPr/>
            </p:nvCxnSpPr>
            <p:spPr>
              <a:xfrm>
                <a:off x="8219872" y="3356044"/>
                <a:ext cx="0" cy="2334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7893500" y="3576756"/>
                <a:ext cx="697627" cy="235449"/>
              </a:xfrm>
              <a:prstGeom prst="rect">
                <a:avLst/>
              </a:prstGeom>
              <a:noFill/>
            </p:spPr>
            <p:txBody>
              <a:bodyPr wrap="none" rtlCol="0">
                <a:spAutoFit/>
              </a:bodyPr>
              <a:lstStyle/>
              <a:p>
                <a:pPr>
                  <a:lnSpc>
                    <a:spcPct val="80000"/>
                  </a:lnSpc>
                </a:pPr>
                <a:r>
                  <a:rPr lang="en-US" dirty="0" smtClean="0"/>
                  <a:t>2000</a:t>
                </a:r>
                <a:endParaRPr lang="en-US" dirty="0"/>
              </a:p>
            </p:txBody>
          </p:sp>
        </p:grpSp>
        <p:cxnSp>
          <p:nvCxnSpPr>
            <p:cNvPr id="89" name="Straight Arrow Connector 88"/>
            <p:cNvCxnSpPr/>
            <p:nvPr/>
          </p:nvCxnSpPr>
          <p:spPr>
            <a:xfrm flipH="1" flipV="1">
              <a:off x="666382" y="1793059"/>
              <a:ext cx="1" cy="127869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212828" y="1443919"/>
              <a:ext cx="907107" cy="253915"/>
            </a:xfrm>
            <a:prstGeom prst="rect">
              <a:avLst/>
            </a:prstGeom>
            <a:noFill/>
          </p:spPr>
          <p:txBody>
            <a:bodyPr wrap="square" rtlCol="0">
              <a:spAutoFit/>
            </a:bodyPr>
            <a:lstStyle/>
            <a:p>
              <a:pPr algn="ctr">
                <a:lnSpc>
                  <a:spcPct val="80000"/>
                </a:lnSpc>
              </a:pPr>
              <a:r>
                <a:rPr lang="en-US" sz="2000" dirty="0" smtClean="0"/>
                <a:t>Traffic</a:t>
              </a:r>
              <a:endParaRPr lang="en-US" sz="2000" dirty="0"/>
            </a:p>
          </p:txBody>
        </p:sp>
        <p:sp>
          <p:nvSpPr>
            <p:cNvPr id="98" name="Rectangle 97"/>
            <p:cNvSpPr/>
            <p:nvPr/>
          </p:nvSpPr>
          <p:spPr>
            <a:xfrm>
              <a:off x="5215354" y="2201997"/>
              <a:ext cx="402528" cy="273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a:p>
          </p:txBody>
        </p:sp>
        <p:sp>
          <p:nvSpPr>
            <p:cNvPr id="53" name="TextBox 52"/>
            <p:cNvSpPr txBox="1"/>
            <p:nvPr/>
          </p:nvSpPr>
          <p:spPr>
            <a:xfrm>
              <a:off x="833241" y="3014522"/>
              <a:ext cx="6453014" cy="200824"/>
            </a:xfrm>
            <a:prstGeom prst="rect">
              <a:avLst/>
            </a:prstGeom>
            <a:solidFill>
              <a:schemeClr val="tx2">
                <a:lumMod val="20000"/>
                <a:lumOff val="80000"/>
              </a:schemeClr>
            </a:solidFill>
            <a:ln>
              <a:solidFill>
                <a:schemeClr val="tx1"/>
              </a:solidFill>
            </a:ln>
          </p:spPr>
          <p:txBody>
            <a:bodyPr wrap="square" lIns="0" tIns="45720" rIns="0" bIns="0" rtlCol="0">
              <a:spAutoFit/>
            </a:bodyPr>
            <a:lstStyle/>
            <a:p>
              <a:pPr algn="ctr">
                <a:lnSpc>
                  <a:spcPct val="80000"/>
                </a:lnSpc>
              </a:pPr>
              <a:r>
                <a:rPr lang="en-US" dirty="0" smtClean="0"/>
                <a:t>File Transfer (FTP)</a:t>
              </a:r>
              <a:endParaRPr lang="en-US" dirty="0"/>
            </a:p>
          </p:txBody>
        </p:sp>
        <p:sp>
          <p:nvSpPr>
            <p:cNvPr id="54" name="TextBox 53"/>
            <p:cNvSpPr txBox="1"/>
            <p:nvPr/>
          </p:nvSpPr>
          <p:spPr>
            <a:xfrm>
              <a:off x="2009774" y="2741051"/>
              <a:ext cx="6905625" cy="200824"/>
            </a:xfrm>
            <a:prstGeom prst="rect">
              <a:avLst/>
            </a:prstGeom>
            <a:solidFill>
              <a:schemeClr val="accent3">
                <a:lumMod val="20000"/>
                <a:lumOff val="80000"/>
              </a:schemeClr>
            </a:solidFill>
            <a:ln>
              <a:solidFill>
                <a:schemeClr val="tx1"/>
              </a:solidFill>
            </a:ln>
          </p:spPr>
          <p:txBody>
            <a:bodyPr wrap="square" lIns="0" tIns="45720" rIns="0" bIns="0" rtlCol="0">
              <a:spAutoFit/>
            </a:bodyPr>
            <a:lstStyle/>
            <a:p>
              <a:pPr algn="ctr">
                <a:lnSpc>
                  <a:spcPct val="80000"/>
                </a:lnSpc>
              </a:pPr>
              <a:r>
                <a:rPr lang="en-US" dirty="0" smtClean="0"/>
                <a:t>Email (SMTP)		</a:t>
              </a:r>
              <a:endParaRPr lang="en-US" dirty="0"/>
            </a:p>
          </p:txBody>
        </p:sp>
        <p:sp>
          <p:nvSpPr>
            <p:cNvPr id="55" name="TextBox 54"/>
            <p:cNvSpPr txBox="1"/>
            <p:nvPr/>
          </p:nvSpPr>
          <p:spPr>
            <a:xfrm>
              <a:off x="3249040" y="2467771"/>
              <a:ext cx="4037216" cy="200824"/>
            </a:xfrm>
            <a:prstGeom prst="rect">
              <a:avLst/>
            </a:prstGeom>
            <a:solidFill>
              <a:schemeClr val="accent5">
                <a:lumMod val="20000"/>
                <a:lumOff val="80000"/>
              </a:schemeClr>
            </a:solidFill>
            <a:ln>
              <a:solidFill>
                <a:schemeClr val="tx1"/>
              </a:solidFill>
            </a:ln>
          </p:spPr>
          <p:txBody>
            <a:bodyPr wrap="square" lIns="0" tIns="45720" rIns="0" bIns="0" rtlCol="0">
              <a:spAutoFit/>
            </a:bodyPr>
            <a:lstStyle/>
            <a:p>
              <a:pPr algn="ctr">
                <a:lnSpc>
                  <a:spcPct val="80000"/>
                </a:lnSpc>
              </a:pPr>
              <a:r>
                <a:rPr lang="en-US" dirty="0" smtClean="0"/>
                <a:t>News (NTTP)</a:t>
              </a:r>
              <a:endParaRPr lang="en-US" dirty="0"/>
            </a:p>
          </p:txBody>
        </p:sp>
        <p:sp>
          <p:nvSpPr>
            <p:cNvPr id="12" name="Rectangle 11"/>
            <p:cNvSpPr/>
            <p:nvPr/>
          </p:nvSpPr>
          <p:spPr>
            <a:xfrm>
              <a:off x="6562725" y="2467771"/>
              <a:ext cx="790575" cy="273280"/>
            </a:xfrm>
            <a:prstGeom prst="rect">
              <a:avLst/>
            </a:prstGeom>
            <a:gradFill>
              <a:gsLst>
                <a:gs pos="0">
                  <a:schemeClr val="bg1"/>
                </a:gs>
                <a:gs pos="10000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6574079" y="3024047"/>
              <a:ext cx="790575" cy="273280"/>
            </a:xfrm>
            <a:prstGeom prst="rect">
              <a:avLst/>
            </a:prstGeom>
            <a:gradFill>
              <a:gsLst>
                <a:gs pos="0">
                  <a:schemeClr val="bg1"/>
                </a:gs>
                <a:gs pos="10000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2902502" y="3292872"/>
              <a:ext cx="6012898" cy="200824"/>
            </a:xfrm>
            <a:prstGeom prst="rect">
              <a:avLst/>
            </a:prstGeom>
            <a:solidFill>
              <a:schemeClr val="accent5">
                <a:lumMod val="20000"/>
                <a:lumOff val="80000"/>
              </a:schemeClr>
            </a:solidFill>
            <a:ln>
              <a:solidFill>
                <a:schemeClr val="tx1"/>
              </a:solidFill>
            </a:ln>
          </p:spPr>
          <p:txBody>
            <a:bodyPr wrap="square" lIns="0" tIns="45720" rIns="0" bIns="0" rtlCol="0">
              <a:spAutoFit/>
            </a:bodyPr>
            <a:lstStyle/>
            <a:p>
              <a:pPr algn="r">
                <a:lnSpc>
                  <a:spcPct val="80000"/>
                </a:lnSpc>
              </a:pPr>
              <a:r>
                <a:rPr lang="en-US" dirty="0" err="1" smtClean="0"/>
                <a:t>SSecure</a:t>
              </a:r>
              <a:r>
                <a:rPr lang="en-US" dirty="0" smtClean="0"/>
                <a:t> </a:t>
              </a:r>
              <a:r>
                <a:rPr lang="en-US" dirty="0" smtClean="0"/>
                <a:t>Shell (</a:t>
              </a:r>
              <a:r>
                <a:rPr lang="en-US" dirty="0" err="1" smtClean="0"/>
                <a:t>ssh</a:t>
              </a:r>
              <a:r>
                <a:rPr lang="en-US" dirty="0" smtClean="0"/>
                <a:t>)		    </a:t>
              </a:r>
              <a:endParaRPr lang="en-US" dirty="0"/>
            </a:p>
          </p:txBody>
        </p:sp>
        <p:sp>
          <p:nvSpPr>
            <p:cNvPr id="51" name="TextBox 50"/>
            <p:cNvSpPr txBox="1"/>
            <p:nvPr/>
          </p:nvSpPr>
          <p:spPr>
            <a:xfrm>
              <a:off x="528267" y="3291813"/>
              <a:ext cx="4888352" cy="200824"/>
            </a:xfrm>
            <a:prstGeom prst="rect">
              <a:avLst/>
            </a:prstGeom>
            <a:solidFill>
              <a:schemeClr val="accent5">
                <a:lumMod val="20000"/>
                <a:lumOff val="80000"/>
              </a:schemeClr>
            </a:solidFill>
            <a:ln>
              <a:solidFill>
                <a:schemeClr val="tx1"/>
              </a:solidFill>
            </a:ln>
          </p:spPr>
          <p:txBody>
            <a:bodyPr wrap="square" lIns="0" tIns="45720" rIns="0" bIns="0" rtlCol="0">
              <a:spAutoFit/>
            </a:bodyPr>
            <a:lstStyle/>
            <a:p>
              <a:pPr algn="ctr">
                <a:lnSpc>
                  <a:spcPct val="80000"/>
                </a:lnSpc>
              </a:pPr>
              <a:r>
                <a:rPr lang="en-US" dirty="0" smtClean="0"/>
                <a:t>Telnet	</a:t>
              </a:r>
              <a:endParaRPr lang="en-US" dirty="0"/>
            </a:p>
          </p:txBody>
        </p:sp>
        <p:sp>
          <p:nvSpPr>
            <p:cNvPr id="75" name="TextBox 74"/>
            <p:cNvSpPr txBox="1"/>
            <p:nvPr/>
          </p:nvSpPr>
          <p:spPr>
            <a:xfrm>
              <a:off x="1177159" y="2741051"/>
              <a:ext cx="1492469" cy="200824"/>
            </a:xfrm>
            <a:prstGeom prst="rect">
              <a:avLst/>
            </a:prstGeom>
            <a:solidFill>
              <a:srgbClr val="FFEBFB"/>
            </a:solidFill>
            <a:ln>
              <a:solidFill>
                <a:schemeClr val="tx1"/>
              </a:solidFill>
            </a:ln>
          </p:spPr>
          <p:txBody>
            <a:bodyPr wrap="square" lIns="0" tIns="45720" rIns="0" bIns="0" rtlCol="0">
              <a:spAutoFit/>
            </a:bodyPr>
            <a:lstStyle/>
            <a:p>
              <a:pPr algn="ctr">
                <a:lnSpc>
                  <a:spcPct val="80000"/>
                </a:lnSpc>
              </a:pPr>
              <a:r>
                <a:rPr lang="en-US" dirty="0" smtClean="0"/>
                <a:t>Email</a:t>
              </a:r>
              <a:endParaRPr lang="en-US" dirty="0"/>
            </a:p>
          </p:txBody>
        </p:sp>
        <p:sp>
          <p:nvSpPr>
            <p:cNvPr id="76" name="TextBox 75"/>
            <p:cNvSpPr txBox="1"/>
            <p:nvPr/>
          </p:nvSpPr>
          <p:spPr>
            <a:xfrm>
              <a:off x="4540470" y="2194491"/>
              <a:ext cx="4374929" cy="200824"/>
            </a:xfrm>
            <a:prstGeom prst="rect">
              <a:avLst/>
            </a:prstGeom>
            <a:solidFill>
              <a:schemeClr val="tx2">
                <a:lumMod val="20000"/>
                <a:lumOff val="80000"/>
              </a:schemeClr>
            </a:solidFill>
            <a:ln>
              <a:solidFill>
                <a:schemeClr val="tx1"/>
              </a:solidFill>
            </a:ln>
          </p:spPr>
          <p:txBody>
            <a:bodyPr wrap="square" lIns="0" tIns="45720" rIns="0" bIns="0" rtlCol="0">
              <a:spAutoFit/>
            </a:bodyPr>
            <a:lstStyle/>
            <a:p>
              <a:pPr algn="ctr">
                <a:lnSpc>
                  <a:spcPct val="80000"/>
                </a:lnSpc>
              </a:pPr>
              <a:r>
                <a:rPr lang="en-US" dirty="0" smtClean="0"/>
                <a:t>Web (HTTP)		</a:t>
              </a:r>
              <a:endParaRPr lang="en-US" dirty="0"/>
            </a:p>
          </p:txBody>
        </p:sp>
        <p:sp>
          <p:nvSpPr>
            <p:cNvPr id="77" name="TextBox 76"/>
            <p:cNvSpPr txBox="1"/>
            <p:nvPr/>
          </p:nvSpPr>
          <p:spPr>
            <a:xfrm>
              <a:off x="5352104" y="1921311"/>
              <a:ext cx="3563295" cy="200824"/>
            </a:xfrm>
            <a:prstGeom prst="rect">
              <a:avLst/>
            </a:prstGeom>
            <a:solidFill>
              <a:schemeClr val="accent3">
                <a:lumMod val="20000"/>
                <a:lumOff val="80000"/>
              </a:schemeClr>
            </a:solidFill>
            <a:ln>
              <a:solidFill>
                <a:schemeClr val="tx1"/>
              </a:solidFill>
            </a:ln>
          </p:spPr>
          <p:txBody>
            <a:bodyPr wrap="square" lIns="0" tIns="45720" rIns="0" bIns="0" rtlCol="0">
              <a:spAutoFit/>
            </a:bodyPr>
            <a:lstStyle/>
            <a:p>
              <a:pPr algn="ctr">
                <a:lnSpc>
                  <a:spcPct val="80000"/>
                </a:lnSpc>
              </a:pPr>
              <a:r>
                <a:rPr lang="en-US" dirty="0" smtClean="0"/>
                <a:t>Web (CDNs)	</a:t>
              </a:r>
              <a:endParaRPr lang="en-US" dirty="0"/>
            </a:p>
          </p:txBody>
        </p:sp>
        <p:sp>
          <p:nvSpPr>
            <p:cNvPr id="78" name="TextBox 77"/>
            <p:cNvSpPr txBox="1"/>
            <p:nvPr/>
          </p:nvSpPr>
          <p:spPr>
            <a:xfrm>
              <a:off x="6328237" y="1645919"/>
              <a:ext cx="2587162" cy="200824"/>
            </a:xfrm>
            <a:prstGeom prst="rect">
              <a:avLst/>
            </a:prstGeom>
            <a:solidFill>
              <a:schemeClr val="accent5">
                <a:lumMod val="20000"/>
                <a:lumOff val="80000"/>
              </a:schemeClr>
            </a:solidFill>
            <a:ln>
              <a:solidFill>
                <a:schemeClr val="tx1"/>
              </a:solidFill>
            </a:ln>
          </p:spPr>
          <p:txBody>
            <a:bodyPr wrap="square" lIns="0" tIns="45720" rIns="0" bIns="0" rtlCol="0">
              <a:spAutoFit/>
            </a:bodyPr>
            <a:lstStyle/>
            <a:p>
              <a:pPr algn="ctr">
                <a:lnSpc>
                  <a:spcPct val="80000"/>
                </a:lnSpc>
              </a:pPr>
              <a:r>
                <a:rPr lang="en-US" dirty="0" smtClean="0"/>
                <a:t>  P2P (</a:t>
              </a:r>
              <a:r>
                <a:rPr lang="en-US" dirty="0" err="1" smtClean="0"/>
                <a:t>BitTorrent</a:t>
              </a:r>
              <a:r>
                <a:rPr lang="en-US" dirty="0" smtClean="0"/>
                <a:t>)	</a:t>
              </a:r>
              <a:endParaRPr lang="en-US" dirty="0"/>
            </a:p>
          </p:txBody>
        </p:sp>
        <p:sp>
          <p:nvSpPr>
            <p:cNvPr id="79" name="TextBox 78"/>
            <p:cNvSpPr txBox="1"/>
            <p:nvPr/>
          </p:nvSpPr>
          <p:spPr>
            <a:xfrm>
              <a:off x="7241625" y="1376714"/>
              <a:ext cx="1673773" cy="200824"/>
            </a:xfrm>
            <a:prstGeom prst="rect">
              <a:avLst/>
            </a:prstGeom>
            <a:solidFill>
              <a:schemeClr val="tx2">
                <a:lumMod val="20000"/>
                <a:lumOff val="80000"/>
              </a:schemeClr>
            </a:solidFill>
            <a:ln>
              <a:solidFill>
                <a:schemeClr val="tx1"/>
              </a:solidFill>
            </a:ln>
          </p:spPr>
          <p:txBody>
            <a:bodyPr wrap="square" lIns="0" tIns="45720" rIns="0" bIns="0" rtlCol="0">
              <a:spAutoFit/>
            </a:bodyPr>
            <a:lstStyle/>
            <a:p>
              <a:pPr>
                <a:lnSpc>
                  <a:spcPct val="80000"/>
                </a:lnSpc>
              </a:pPr>
              <a:r>
                <a:rPr lang="en-US" dirty="0" smtClean="0"/>
                <a:t>   Web (Video)</a:t>
              </a:r>
              <a:endParaRPr lang="en-US" dirty="0"/>
            </a:p>
          </p:txBody>
        </p:sp>
        <p:sp>
          <p:nvSpPr>
            <p:cNvPr id="80" name="TextBox 79"/>
            <p:cNvSpPr txBox="1"/>
            <p:nvPr/>
          </p:nvSpPr>
          <p:spPr>
            <a:xfrm>
              <a:off x="7957215" y="1103434"/>
              <a:ext cx="958183" cy="200824"/>
            </a:xfrm>
            <a:prstGeom prst="rect">
              <a:avLst/>
            </a:prstGeom>
            <a:solidFill>
              <a:schemeClr val="accent3">
                <a:lumMod val="20000"/>
                <a:lumOff val="80000"/>
              </a:schemeClr>
            </a:solidFill>
            <a:ln>
              <a:solidFill>
                <a:schemeClr val="tx1"/>
              </a:solidFill>
            </a:ln>
          </p:spPr>
          <p:txBody>
            <a:bodyPr wrap="square" lIns="0" tIns="45720" rIns="0" bIns="0" rtlCol="0">
              <a:spAutoFit/>
            </a:bodyPr>
            <a:lstStyle/>
            <a:p>
              <a:pPr>
                <a:lnSpc>
                  <a:spcPct val="80000"/>
                </a:lnSpc>
              </a:pPr>
              <a:r>
                <a:rPr lang="en-US" dirty="0" smtClean="0"/>
                <a:t>      ???</a:t>
              </a:r>
              <a:endParaRPr lang="en-US" dirty="0"/>
            </a:p>
          </p:txBody>
        </p:sp>
        <p:sp>
          <p:nvSpPr>
            <p:cNvPr id="81" name="Rectangle 80"/>
            <p:cNvSpPr/>
            <p:nvPr/>
          </p:nvSpPr>
          <p:spPr>
            <a:xfrm>
              <a:off x="8135339" y="2741051"/>
              <a:ext cx="790575" cy="273280"/>
            </a:xfrm>
            <a:prstGeom prst="rect">
              <a:avLst/>
            </a:prstGeom>
            <a:gradFill>
              <a:gsLst>
                <a:gs pos="0">
                  <a:schemeClr val="bg1"/>
                </a:gs>
                <a:gs pos="10000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8138341" y="3292872"/>
              <a:ext cx="790575" cy="273280"/>
            </a:xfrm>
            <a:prstGeom prst="rect">
              <a:avLst/>
            </a:prstGeom>
            <a:gradFill>
              <a:gsLst>
                <a:gs pos="0">
                  <a:schemeClr val="bg1"/>
                </a:gs>
                <a:gs pos="10000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8135333" y="2194491"/>
              <a:ext cx="790575" cy="273280"/>
            </a:xfrm>
            <a:prstGeom prst="rect">
              <a:avLst/>
            </a:prstGeom>
            <a:gradFill>
              <a:gsLst>
                <a:gs pos="0">
                  <a:schemeClr val="bg1"/>
                </a:gs>
                <a:gs pos="10000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8159738" y="1919199"/>
              <a:ext cx="790575" cy="273280"/>
            </a:xfrm>
            <a:prstGeom prst="rect">
              <a:avLst/>
            </a:prstGeom>
            <a:gradFill>
              <a:gsLst>
                <a:gs pos="0">
                  <a:schemeClr val="bg1"/>
                </a:gs>
                <a:gs pos="10000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8153590" y="1652245"/>
              <a:ext cx="790575" cy="273280"/>
            </a:xfrm>
            <a:prstGeom prst="rect">
              <a:avLst/>
            </a:prstGeom>
            <a:gradFill>
              <a:gsLst>
                <a:gs pos="0">
                  <a:schemeClr val="bg1"/>
                </a:gs>
                <a:gs pos="10000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8181134" y="1372935"/>
              <a:ext cx="790575" cy="273280"/>
            </a:xfrm>
            <a:prstGeom prst="rect">
              <a:avLst/>
            </a:prstGeom>
            <a:gradFill>
              <a:gsLst>
                <a:gs pos="0">
                  <a:schemeClr val="bg1"/>
                </a:gs>
                <a:gs pos="10000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8139094" y="1103434"/>
              <a:ext cx="790575" cy="273280"/>
            </a:xfrm>
            <a:prstGeom prst="rect">
              <a:avLst/>
            </a:prstGeom>
            <a:gradFill>
              <a:gsLst>
                <a:gs pos="0">
                  <a:schemeClr val="bg1"/>
                </a:gs>
                <a:gs pos="10000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21416557">
              <a:off x="1067266" y="1029356"/>
              <a:ext cx="6587575" cy="1424511"/>
            </a:xfrm>
            <a:custGeom>
              <a:avLst/>
              <a:gdLst>
                <a:gd name="connsiteX0" fmla="*/ 0 w 6547945"/>
                <a:gd name="connsiteY0" fmla="*/ 1524000 h 1524000"/>
                <a:gd name="connsiteX1" fmla="*/ 3258207 w 6547945"/>
                <a:gd name="connsiteY1" fmla="*/ 1156138 h 1524000"/>
                <a:gd name="connsiteX2" fmla="*/ 5234152 w 6547945"/>
                <a:gd name="connsiteY2" fmla="*/ 609600 h 1524000"/>
                <a:gd name="connsiteX3" fmla="*/ 6547945 w 6547945"/>
                <a:gd name="connsiteY3" fmla="*/ 0 h 1524000"/>
              </a:gdLst>
              <a:ahLst/>
              <a:cxnLst>
                <a:cxn ang="0">
                  <a:pos x="connsiteX0" y="connsiteY0"/>
                </a:cxn>
                <a:cxn ang="0">
                  <a:pos x="connsiteX1" y="connsiteY1"/>
                </a:cxn>
                <a:cxn ang="0">
                  <a:pos x="connsiteX2" y="connsiteY2"/>
                </a:cxn>
                <a:cxn ang="0">
                  <a:pos x="connsiteX3" y="connsiteY3"/>
                </a:cxn>
              </a:cxnLst>
              <a:rect l="l" t="t" r="r" b="b"/>
              <a:pathLst>
                <a:path w="6547945" h="1524000">
                  <a:moveTo>
                    <a:pt x="0" y="1524000"/>
                  </a:moveTo>
                  <a:cubicBezTo>
                    <a:pt x="1192924" y="1416269"/>
                    <a:pt x="2385848" y="1308538"/>
                    <a:pt x="3258207" y="1156138"/>
                  </a:cubicBezTo>
                  <a:cubicBezTo>
                    <a:pt x="4130566" y="1003738"/>
                    <a:pt x="4685862" y="802290"/>
                    <a:pt x="5234152" y="609600"/>
                  </a:cubicBezTo>
                  <a:cubicBezTo>
                    <a:pt x="5782442" y="416910"/>
                    <a:pt x="6165193" y="208455"/>
                    <a:pt x="6547945" y="0"/>
                  </a:cubicBezTo>
                </a:path>
              </a:pathLst>
            </a:custGeom>
            <a:noFill/>
            <a:ln w="28575">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847203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Message Transfer (1)</a:t>
            </a:r>
            <a:endParaRPr lang="en-US" dirty="0"/>
          </a:p>
        </p:txBody>
      </p:sp>
      <p:sp>
        <p:nvSpPr>
          <p:cNvPr id="3" name="Footer Placeholder 2"/>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8" name="Content Placeholder 7"/>
          <p:cNvSpPr>
            <a:spLocks noGrp="1"/>
          </p:cNvSpPr>
          <p:nvPr>
            <p:ph idx="1"/>
          </p:nvPr>
        </p:nvSpPr>
        <p:spPr/>
        <p:txBody>
          <a:bodyPr/>
          <a:lstStyle/>
          <a:p>
            <a:r>
              <a:rPr lang="en-US" dirty="0" smtClean="0"/>
              <a:t>Messages are transferred with SMTP (</a:t>
            </a:r>
            <a:r>
              <a:rPr lang="en-US" sz="2200" dirty="0" smtClean="0"/>
              <a:t>Simple Mail Transfer Protocol</a:t>
            </a:r>
            <a:r>
              <a:rPr lang="en-US" dirty="0" smtClean="0"/>
              <a:t>)</a:t>
            </a:r>
          </a:p>
          <a:p>
            <a:pPr lvl="4"/>
            <a:endParaRPr lang="en-US" dirty="0" smtClean="0"/>
          </a:p>
          <a:p>
            <a:pPr lvl="1"/>
            <a:r>
              <a:rPr lang="en-US" dirty="0" smtClean="0"/>
              <a:t>Readable text commands</a:t>
            </a:r>
          </a:p>
          <a:p>
            <a:pPr lvl="1"/>
            <a:r>
              <a:rPr lang="en-US" dirty="0" smtClean="0"/>
              <a:t>Submission from user agent to MTA on port 587</a:t>
            </a:r>
          </a:p>
          <a:p>
            <a:pPr lvl="1"/>
            <a:r>
              <a:rPr lang="en-US" dirty="0" smtClean="0"/>
              <a:t>One MTA to the next MTA on port 25</a:t>
            </a:r>
          </a:p>
          <a:p>
            <a:pPr lvl="1"/>
            <a:r>
              <a:rPr lang="en-US" dirty="0" smtClean="0"/>
              <a:t>Other protocols for final delivery (IMAP, POP3)</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smtClean="0"/>
              <a:t>Message Transfer (2)</a:t>
            </a:r>
          </a:p>
        </p:txBody>
      </p:sp>
      <p:sp>
        <p:nvSpPr>
          <p:cNvPr id="6" name="Footer Placeholder 5"/>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24579" name="Rectangle 3"/>
          <p:cNvSpPr>
            <a:spLocks noGrp="1" noChangeArrowheads="1"/>
          </p:cNvSpPr>
          <p:nvPr>
            <p:ph idx="1"/>
          </p:nvPr>
        </p:nvSpPr>
        <p:spPr>
          <a:xfrm>
            <a:off x="457199" y="1143000"/>
            <a:ext cx="3013587" cy="4867275"/>
          </a:xfrm>
        </p:spPr>
        <p:txBody>
          <a:bodyPr/>
          <a:lstStyle/>
          <a:p>
            <a:r>
              <a:rPr lang="en-US" dirty="0" smtClean="0"/>
              <a:t>Sending a message:</a:t>
            </a:r>
          </a:p>
          <a:p>
            <a:pPr marL="166688" indent="-166688">
              <a:buFont typeface="Arial" pitchFamily="34" charset="0"/>
              <a:buChar char="•"/>
            </a:pPr>
            <a:r>
              <a:rPr lang="en-US" dirty="0" smtClean="0"/>
              <a:t>From Alice to Bob</a:t>
            </a:r>
          </a:p>
          <a:p>
            <a:pPr marL="166688" indent="-166688">
              <a:buFont typeface="Arial" pitchFamily="34" charset="0"/>
              <a:buChar char="•"/>
            </a:pPr>
            <a:r>
              <a:rPr lang="en-US" dirty="0" smtClean="0"/>
              <a:t>SMTP commands are marked [pink] </a:t>
            </a:r>
          </a:p>
        </p:txBody>
      </p:sp>
      <p:grpSp>
        <p:nvGrpSpPr>
          <p:cNvPr id="12" name="Group 11"/>
          <p:cNvGrpSpPr/>
          <p:nvPr/>
        </p:nvGrpSpPr>
        <p:grpSpPr>
          <a:xfrm>
            <a:off x="3434527" y="943899"/>
            <a:ext cx="5542328" cy="5565055"/>
            <a:chOff x="3048000" y="993058"/>
            <a:chExt cx="6096000" cy="6044138"/>
          </a:xfrm>
        </p:grpSpPr>
        <p:pic>
          <p:nvPicPr>
            <p:cNvPr id="24580" name="Picture 3"/>
            <p:cNvPicPr>
              <a:picLocks noChangeAspect="1" noChangeArrowheads="1"/>
            </p:cNvPicPr>
            <p:nvPr/>
          </p:nvPicPr>
          <p:blipFill>
            <a:blip r:embed="rId2" cstate="print"/>
            <a:srcRect l="3968" t="3320" r="7143"/>
            <a:stretch>
              <a:fillRect/>
            </a:stretch>
          </p:blipFill>
          <p:spPr bwMode="auto">
            <a:xfrm>
              <a:off x="3048000" y="993058"/>
              <a:ext cx="6096000" cy="4255988"/>
            </a:xfrm>
            <a:prstGeom prst="rect">
              <a:avLst/>
            </a:prstGeom>
            <a:noFill/>
            <a:ln w="9525">
              <a:noFill/>
              <a:miter lim="800000"/>
              <a:headEnd/>
              <a:tailEnd/>
            </a:ln>
          </p:spPr>
        </p:pic>
        <p:sp>
          <p:nvSpPr>
            <p:cNvPr id="24581" name="TextBox 5"/>
            <p:cNvSpPr txBox="1">
              <a:spLocks noChangeArrowheads="1"/>
            </p:cNvSpPr>
            <p:nvPr/>
          </p:nvSpPr>
          <p:spPr bwMode="auto">
            <a:xfrm>
              <a:off x="3154414" y="5527733"/>
              <a:ext cx="4410666" cy="501409"/>
            </a:xfrm>
            <a:prstGeom prst="rect">
              <a:avLst/>
            </a:prstGeom>
            <a:noFill/>
            <a:ln w="9525">
              <a:noFill/>
              <a:miter lim="800000"/>
              <a:headEnd/>
              <a:tailEnd/>
            </a:ln>
          </p:spPr>
          <p:txBody>
            <a:bodyPr wrap="square">
              <a:spAutoFit/>
            </a:bodyPr>
            <a:lstStyle/>
            <a:p>
              <a:r>
                <a:rPr lang="en-US" sz="2400" b="1" dirty="0"/>
                <a:t>. . </a:t>
              </a:r>
              <a:r>
                <a:rPr lang="en-US" sz="2400" b="1" dirty="0" smtClean="0"/>
                <a:t>. </a:t>
              </a:r>
              <a:r>
                <a:rPr lang="en-US" dirty="0" smtClean="0"/>
                <a:t>(rest of message) </a:t>
              </a:r>
              <a:r>
                <a:rPr lang="en-US" sz="2400" b="1" dirty="0" smtClean="0"/>
                <a:t>. . . </a:t>
              </a:r>
              <a:endParaRPr lang="en-US" sz="2400" b="1" dirty="0"/>
            </a:p>
          </p:txBody>
        </p:sp>
        <p:pic>
          <p:nvPicPr>
            <p:cNvPr id="10" name="Picture 2"/>
            <p:cNvPicPr>
              <a:picLocks noChangeAspect="1" noChangeArrowheads="1"/>
            </p:cNvPicPr>
            <p:nvPr/>
          </p:nvPicPr>
          <p:blipFill>
            <a:blip r:embed="rId3" cstate="print"/>
            <a:srcRect l="3401" b="89805"/>
            <a:stretch>
              <a:fillRect/>
            </a:stretch>
          </p:blipFill>
          <p:spPr bwMode="auto">
            <a:xfrm>
              <a:off x="3106993" y="5239877"/>
              <a:ext cx="4631307" cy="394007"/>
            </a:xfrm>
            <a:prstGeom prst="rect">
              <a:avLst/>
            </a:prstGeom>
            <a:noFill/>
            <a:ln w="9525">
              <a:noFill/>
              <a:miter lim="800000"/>
              <a:headEnd/>
              <a:tailEnd/>
            </a:ln>
          </p:spPr>
        </p:pic>
        <p:pic>
          <p:nvPicPr>
            <p:cNvPr id="11" name="Picture 2"/>
            <p:cNvPicPr>
              <a:picLocks noChangeAspect="1" noChangeArrowheads="1"/>
            </p:cNvPicPr>
            <p:nvPr/>
          </p:nvPicPr>
          <p:blipFill>
            <a:blip r:embed="rId3" cstate="print"/>
            <a:srcRect l="3094" t="71379" b="2487"/>
            <a:stretch>
              <a:fillRect/>
            </a:stretch>
          </p:blipFill>
          <p:spPr bwMode="auto">
            <a:xfrm>
              <a:off x="3087332" y="6027175"/>
              <a:ext cx="4646050" cy="1010021"/>
            </a:xfrm>
            <a:prstGeom prst="rect">
              <a:avLst/>
            </a:prstGeom>
            <a:noFill/>
            <a:ln w="9525">
              <a:noFill/>
              <a:miter lim="800000"/>
              <a:headEnd/>
              <a:tailEnd/>
            </a:ln>
          </p:spPr>
        </p:pic>
      </p:grpSp>
      <p:sp>
        <p:nvSpPr>
          <p:cNvPr id="13" name="Rectangle 12"/>
          <p:cNvSpPr/>
          <p:nvPr/>
        </p:nvSpPr>
        <p:spPr bwMode="auto">
          <a:xfrm>
            <a:off x="3677265" y="1110738"/>
            <a:ext cx="471948" cy="186813"/>
          </a:xfrm>
          <a:prstGeom prst="rect">
            <a:avLst/>
          </a:prstGeom>
          <a:solidFill>
            <a:srgbClr val="FF2BD8">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Rectangle 13"/>
          <p:cNvSpPr/>
          <p:nvPr/>
        </p:nvSpPr>
        <p:spPr bwMode="auto">
          <a:xfrm>
            <a:off x="3672349" y="1488972"/>
            <a:ext cx="471948" cy="186813"/>
          </a:xfrm>
          <a:prstGeom prst="rect">
            <a:avLst/>
          </a:prstGeom>
          <a:solidFill>
            <a:srgbClr val="FF2BD8">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Rectangle 14"/>
          <p:cNvSpPr/>
          <p:nvPr/>
        </p:nvSpPr>
        <p:spPr bwMode="auto">
          <a:xfrm>
            <a:off x="3687101" y="1847844"/>
            <a:ext cx="471948" cy="186813"/>
          </a:xfrm>
          <a:prstGeom prst="rect">
            <a:avLst/>
          </a:prstGeom>
          <a:solidFill>
            <a:srgbClr val="FF2BD8">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Rectangle 15"/>
          <p:cNvSpPr/>
          <p:nvPr/>
        </p:nvSpPr>
        <p:spPr bwMode="auto">
          <a:xfrm>
            <a:off x="3677265" y="2231308"/>
            <a:ext cx="471948" cy="186813"/>
          </a:xfrm>
          <a:prstGeom prst="rect">
            <a:avLst/>
          </a:prstGeom>
          <a:solidFill>
            <a:srgbClr val="FF2BD8">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Rectangle 16"/>
          <p:cNvSpPr/>
          <p:nvPr/>
        </p:nvSpPr>
        <p:spPr bwMode="auto">
          <a:xfrm>
            <a:off x="3682181" y="6110134"/>
            <a:ext cx="471948" cy="186813"/>
          </a:xfrm>
          <a:prstGeom prst="rect">
            <a:avLst/>
          </a:prstGeom>
          <a:solidFill>
            <a:srgbClr val="FF2BD8">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smtClean="0"/>
              <a:t>Message Transfer (3)</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26627" name="Rectangle 3"/>
          <p:cNvSpPr>
            <a:spLocks noGrp="1" noChangeArrowheads="1"/>
          </p:cNvSpPr>
          <p:nvPr>
            <p:ph idx="1"/>
          </p:nvPr>
        </p:nvSpPr>
        <p:spPr/>
        <p:txBody>
          <a:bodyPr/>
          <a:lstStyle/>
          <a:p>
            <a:r>
              <a:rPr lang="en-US" dirty="0" smtClean="0"/>
              <a:t>Common SMTP extensions (not in simple example)</a:t>
            </a:r>
          </a:p>
        </p:txBody>
      </p:sp>
      <p:pic>
        <p:nvPicPr>
          <p:cNvPr id="26628" name="Picture 3"/>
          <p:cNvPicPr>
            <a:picLocks noChangeAspect="1" noChangeArrowheads="1"/>
          </p:cNvPicPr>
          <p:nvPr/>
        </p:nvPicPr>
        <p:blipFill>
          <a:blip r:embed="rId2" cstate="print"/>
          <a:srcRect/>
          <a:stretch>
            <a:fillRect/>
          </a:stretch>
        </p:blipFill>
        <p:spPr bwMode="auto">
          <a:xfrm>
            <a:off x="1190625" y="2374346"/>
            <a:ext cx="6778118" cy="26176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smtClean="0"/>
              <a:t>Final Delivery (1)</a:t>
            </a:r>
          </a:p>
        </p:txBody>
      </p:sp>
      <p:sp>
        <p:nvSpPr>
          <p:cNvPr id="6" name="Footer Placeholder 5"/>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27651" name="Rectangle 3"/>
          <p:cNvSpPr>
            <a:spLocks noGrp="1" noChangeArrowheads="1"/>
          </p:cNvSpPr>
          <p:nvPr>
            <p:ph idx="1"/>
          </p:nvPr>
        </p:nvSpPr>
        <p:spPr>
          <a:xfrm>
            <a:off x="457200" y="1398632"/>
            <a:ext cx="4114800" cy="4867275"/>
          </a:xfrm>
        </p:spPr>
        <p:txBody>
          <a:bodyPr/>
          <a:lstStyle/>
          <a:p>
            <a:r>
              <a:rPr lang="en-US" dirty="0" smtClean="0"/>
              <a:t>User agent uses protocol like IMAP for final delivery</a:t>
            </a:r>
          </a:p>
          <a:p>
            <a:pPr lvl="1"/>
            <a:r>
              <a:rPr lang="en-US" dirty="0" smtClean="0"/>
              <a:t>Has commands to manipulate folders / messages [right]</a:t>
            </a:r>
          </a:p>
          <a:p>
            <a:r>
              <a:rPr lang="en-US" dirty="0" smtClean="0"/>
              <a:t>Alternatively, a Web interface (with proprietary protocol) might be used</a:t>
            </a:r>
          </a:p>
        </p:txBody>
      </p:sp>
      <p:grpSp>
        <p:nvGrpSpPr>
          <p:cNvPr id="8" name="Group 7"/>
          <p:cNvGrpSpPr/>
          <p:nvPr/>
        </p:nvGrpSpPr>
        <p:grpSpPr>
          <a:xfrm>
            <a:off x="4279242" y="910341"/>
            <a:ext cx="4606650" cy="5608445"/>
            <a:chOff x="2222090" y="884902"/>
            <a:chExt cx="5523271" cy="7284848"/>
          </a:xfrm>
        </p:grpSpPr>
        <p:pic>
          <p:nvPicPr>
            <p:cNvPr id="27652" name="Picture 2"/>
            <p:cNvPicPr>
              <a:picLocks noChangeAspect="1" noChangeArrowheads="1"/>
            </p:cNvPicPr>
            <p:nvPr/>
          </p:nvPicPr>
          <p:blipFill>
            <a:blip r:embed="rId2" cstate="print"/>
            <a:srcRect/>
            <a:stretch>
              <a:fillRect/>
            </a:stretch>
          </p:blipFill>
          <p:spPr bwMode="auto">
            <a:xfrm>
              <a:off x="2222090" y="884902"/>
              <a:ext cx="5511838" cy="3509335"/>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2251588" y="4083483"/>
              <a:ext cx="5493773" cy="4086267"/>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0" y="314325"/>
            <a:ext cx="9144000" cy="1143000"/>
          </a:xfrm>
        </p:spPr>
        <p:txBody>
          <a:bodyPr/>
          <a:lstStyle/>
          <a:p>
            <a:pPr eaLnBrk="1" hangingPunct="1"/>
            <a:r>
              <a:rPr lang="en-US" smtClean="0">
                <a:latin typeface="Arial" charset="0"/>
                <a:cs typeface="Arial" charset="0"/>
              </a:rPr>
              <a:t>Webmail</a:t>
            </a:r>
          </a:p>
        </p:txBody>
      </p:sp>
      <p:sp>
        <p:nvSpPr>
          <p:cNvPr id="41987" name="Rectangle 3"/>
          <p:cNvSpPr>
            <a:spLocks noGrp="1" noChangeArrowheads="1"/>
          </p:cNvSpPr>
          <p:nvPr>
            <p:ph idx="1"/>
          </p:nvPr>
        </p:nvSpPr>
        <p:spPr>
          <a:xfrm>
            <a:off x="1116013" y="2033588"/>
            <a:ext cx="8027987" cy="4519612"/>
          </a:xfrm>
        </p:spPr>
        <p:txBody>
          <a:bodyPr/>
          <a:lstStyle/>
          <a:p>
            <a:pPr marL="457200" indent="-457200" eaLnBrk="1" hangingPunct="1">
              <a:buFont typeface="Arial" pitchFamily="34" charset="0"/>
              <a:buChar char="•"/>
            </a:pPr>
            <a:r>
              <a:rPr lang="en-US" sz="2800" dirty="0" smtClean="0">
                <a:latin typeface="Arial" charset="0"/>
                <a:cs typeface="Arial" charset="0"/>
              </a:rPr>
              <a:t>Alternative to IMAP</a:t>
            </a:r>
          </a:p>
          <a:p>
            <a:pPr marL="457200" indent="-457200" eaLnBrk="1" hangingPunct="1">
              <a:buFont typeface="Arial" pitchFamily="34" charset="0"/>
              <a:buChar char="•"/>
            </a:pPr>
            <a:r>
              <a:rPr lang="en-US" sz="2800" dirty="0" smtClean="0">
                <a:latin typeface="Arial" charset="0"/>
                <a:cs typeface="Arial" charset="0"/>
              </a:rPr>
              <a:t>UA provided as a service on Web</a:t>
            </a:r>
          </a:p>
          <a:p>
            <a:pPr marL="457200" indent="-457200" eaLnBrk="1" hangingPunct="1">
              <a:buFont typeface="Arial" pitchFamily="34" charset="0"/>
              <a:buChar char="•"/>
            </a:pPr>
            <a:r>
              <a:rPr lang="en-US" sz="2800" dirty="0" smtClean="0">
                <a:latin typeface="Arial" charset="0"/>
                <a:cs typeface="Arial" charset="0"/>
              </a:rPr>
              <a:t>Web pages are processed by a web server, which retrieves/sends mail from/to MTA (mail server)</a:t>
            </a:r>
            <a:endParaRPr lang="en-US" dirty="0" smtClean="0">
              <a:latin typeface="Arial" charset="0"/>
              <a:cs typeface="Arial" charset="0"/>
            </a:endParaRPr>
          </a:p>
        </p:txBody>
      </p:sp>
      <p:sp>
        <p:nvSpPr>
          <p:cNvPr id="4198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4A5E6E9C-6A78-4B68-B8E0-248180833ACB}" type="slidenum">
              <a:rPr lang="en-US" smtClean="0"/>
              <a:pPr eaLnBrk="1" hangingPunct="1"/>
              <a:t>34</a:t>
            </a:fld>
            <a:endParaRPr lang="en-US" smtClean="0"/>
          </a:p>
        </p:txBody>
      </p:sp>
      <p:sp>
        <p:nvSpPr>
          <p:cNvPr id="2" name="TextBox 1"/>
          <p:cNvSpPr txBox="1"/>
          <p:nvPr/>
        </p:nvSpPr>
        <p:spPr>
          <a:xfrm>
            <a:off x="8239125" y="6326743"/>
            <a:ext cx="671979" cy="369332"/>
          </a:xfrm>
          <a:prstGeom prst="rect">
            <a:avLst/>
          </a:prstGeom>
          <a:noFill/>
        </p:spPr>
        <p:txBody>
          <a:bodyPr wrap="none" rtlCol="0">
            <a:spAutoFit/>
          </a:bodyPr>
          <a:lstStyle/>
          <a:p>
            <a:r>
              <a:rPr lang="en-US" dirty="0" smtClean="0"/>
              <a:t>SJW</a:t>
            </a:r>
            <a:endParaRPr lang="en-US" dirty="0"/>
          </a:p>
        </p:txBody>
      </p:sp>
    </p:spTree>
    <p:extLst>
      <p:ext uri="{BB962C8B-B14F-4D97-AF65-F5344CB8AC3E}">
        <p14:creationId xmlns:p14="http://schemas.microsoft.com/office/powerpoint/2010/main" val="26591474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smtClean="0"/>
              <a:t>The World Wide Web</a:t>
            </a:r>
          </a:p>
        </p:txBody>
      </p:sp>
      <p:sp>
        <p:nvSpPr>
          <p:cNvPr id="4" name="Footer Placeholder 3"/>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29699" name="Rectangle 3"/>
          <p:cNvSpPr>
            <a:spLocks noGrp="1" noChangeArrowheads="1"/>
          </p:cNvSpPr>
          <p:nvPr>
            <p:ph idx="1"/>
          </p:nvPr>
        </p:nvSpPr>
        <p:spPr/>
        <p:txBody>
          <a:bodyPr/>
          <a:lstStyle/>
          <a:p>
            <a:pPr lvl="1"/>
            <a:r>
              <a:rPr lang="en-US" dirty="0" smtClean="0"/>
              <a:t>Architectural overview </a:t>
            </a:r>
            <a:r>
              <a:rPr lang="en-US" dirty="0" smtClean="0">
                <a:solidFill>
                  <a:srgbClr val="0000FF"/>
                </a:solidFill>
              </a:rPr>
              <a:t>»</a:t>
            </a:r>
            <a:endParaRPr lang="en-US" dirty="0" smtClean="0"/>
          </a:p>
          <a:p>
            <a:pPr lvl="1"/>
            <a:r>
              <a:rPr lang="en-US" dirty="0" smtClean="0"/>
              <a:t>Static Web pages </a:t>
            </a:r>
            <a:r>
              <a:rPr lang="en-US" dirty="0" smtClean="0">
                <a:solidFill>
                  <a:srgbClr val="0000FF"/>
                </a:solidFill>
              </a:rPr>
              <a:t>»</a:t>
            </a:r>
            <a:endParaRPr lang="en-US" dirty="0" smtClean="0"/>
          </a:p>
          <a:p>
            <a:pPr lvl="1"/>
            <a:r>
              <a:rPr lang="en-US" dirty="0" smtClean="0"/>
              <a:t>Dynamic pages and Web applications</a:t>
            </a:r>
            <a:r>
              <a:rPr lang="en-US" dirty="0" smtClean="0">
                <a:solidFill>
                  <a:srgbClr val="0000FF"/>
                </a:solidFill>
              </a:rPr>
              <a:t> »</a:t>
            </a:r>
            <a:endParaRPr lang="en-US" dirty="0" smtClean="0"/>
          </a:p>
          <a:p>
            <a:pPr lvl="1"/>
            <a:r>
              <a:rPr lang="en-US" dirty="0" smtClean="0"/>
              <a:t>HTTP – </a:t>
            </a:r>
            <a:r>
              <a:rPr lang="en-US" dirty="0" err="1" smtClean="0"/>
              <a:t>HyperText</a:t>
            </a:r>
            <a:r>
              <a:rPr lang="en-US" dirty="0" smtClean="0"/>
              <a:t> Transfer Protocol </a:t>
            </a:r>
            <a:r>
              <a:rPr lang="en-US" dirty="0" smtClean="0">
                <a:solidFill>
                  <a:srgbClr val="0000FF"/>
                </a:solidFill>
              </a:rPr>
              <a:t>»</a:t>
            </a:r>
            <a:endParaRPr lang="en-US" dirty="0" smtClean="0"/>
          </a:p>
          <a:p>
            <a:pPr lvl="1"/>
            <a:r>
              <a:rPr lang="en-US" dirty="0" smtClean="0"/>
              <a:t>The mobile Web </a:t>
            </a:r>
            <a:r>
              <a:rPr lang="en-US" dirty="0" smtClean="0">
                <a:solidFill>
                  <a:srgbClr val="0000FF"/>
                </a:solidFill>
              </a:rPr>
              <a:t>»</a:t>
            </a:r>
            <a:endParaRPr lang="en-US" dirty="0" smtClean="0"/>
          </a:p>
          <a:p>
            <a:pPr lvl="1"/>
            <a:r>
              <a:rPr lang="en-US" dirty="0" smtClean="0"/>
              <a:t>Web search </a:t>
            </a:r>
            <a:r>
              <a:rPr lang="en-US" dirty="0" smtClean="0">
                <a:solidFill>
                  <a:srgbClr val="0000FF"/>
                </a:solidFill>
              </a:rPr>
              <a:t>»</a:t>
            </a:r>
            <a:endParaRPr lang="en-US" dirty="0" smtClean="0"/>
          </a:p>
          <a:p>
            <a:endParaRPr lang="en-US"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Evolution of the Web</a:t>
            </a:r>
            <a:endParaRPr lang="en-US" dirty="0"/>
          </a:p>
        </p:txBody>
      </p:sp>
      <p:sp>
        <p:nvSpPr>
          <p:cNvPr id="4" name="Footer Placeholder 3"/>
          <p:cNvSpPr>
            <a:spLocks noGrp="1"/>
          </p:cNvSpPr>
          <p:nvPr>
            <p:ph type="ftr" sz="quarter" idx="11"/>
          </p:nvPr>
        </p:nvSpPr>
        <p:spPr/>
        <p:txBody>
          <a:bodyPr/>
          <a:lstStyle/>
          <a:p>
            <a:r>
              <a:rPr lang="en-US" smtClean="0"/>
              <a:t>Computer Networks</a:t>
            </a:r>
            <a:endParaRPr lang="en-US" dirty="0"/>
          </a:p>
        </p:txBody>
      </p:sp>
      <p:sp>
        <p:nvSpPr>
          <p:cNvPr id="5" name="Slide Number Placeholder 4"/>
          <p:cNvSpPr>
            <a:spLocks noGrp="1"/>
          </p:cNvSpPr>
          <p:nvPr>
            <p:ph type="sldNum" sz="quarter" idx="12"/>
          </p:nvPr>
        </p:nvSpPr>
        <p:spPr/>
        <p:txBody>
          <a:bodyPr/>
          <a:lstStyle/>
          <a:p>
            <a:fld id="{E7CA9478-788D-42C7-BC35-88005760C6DD}" type="slidenum">
              <a:rPr lang="en-US" smtClean="0"/>
              <a:t>36</a:t>
            </a:fld>
            <a:endParaRPr lang="en-US"/>
          </a:p>
        </p:txBody>
      </p:sp>
      <p:grpSp>
        <p:nvGrpSpPr>
          <p:cNvPr id="11" name="Group 10"/>
          <p:cNvGrpSpPr/>
          <p:nvPr/>
        </p:nvGrpSpPr>
        <p:grpSpPr>
          <a:xfrm>
            <a:off x="418092" y="1141381"/>
            <a:ext cx="7806618" cy="5147564"/>
            <a:chOff x="418092" y="856035"/>
            <a:chExt cx="7806618" cy="3860673"/>
          </a:xfrm>
        </p:grpSpPr>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437" t="13283" r="7819" b="14989"/>
            <a:stretch/>
          </p:blipFill>
          <p:spPr bwMode="auto">
            <a:xfrm>
              <a:off x="865767" y="1043775"/>
              <a:ext cx="7317736" cy="3672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flipH="1">
              <a:off x="7879416" y="856035"/>
              <a:ext cx="345294" cy="3229583"/>
            </a:xfrm>
            <a:prstGeom prst="rect">
              <a:avLst/>
            </a:prstGeom>
            <a:gradFill>
              <a:gsLst>
                <a:gs pos="0">
                  <a:srgbClr val="FFFFFF">
                    <a:alpha val="0"/>
                  </a:srgbClr>
                </a:gs>
                <a:gs pos="100000">
                  <a:schemeClr val="bg1"/>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18092" y="4384761"/>
              <a:ext cx="4514377" cy="184666"/>
            </a:xfrm>
            <a:prstGeom prst="rect">
              <a:avLst/>
            </a:prstGeom>
            <a:noFill/>
          </p:spPr>
          <p:txBody>
            <a:bodyPr wrap="none" rtlCol="0">
              <a:spAutoFit/>
            </a:bodyPr>
            <a:lstStyle/>
            <a:p>
              <a:r>
                <a:rPr lang="en-US" sz="1000" dirty="0" smtClean="0"/>
                <a:t>Source: http://www.evolutionoftheweb.com, </a:t>
              </a:r>
              <a:r>
                <a:rPr lang="en-US" sz="1000" dirty="0" err="1" smtClean="0"/>
                <a:t>Vizzuality</a:t>
              </a:r>
              <a:r>
                <a:rPr lang="en-US" sz="1000" dirty="0" smtClean="0"/>
                <a:t>, Google, and </a:t>
              </a:r>
              <a:r>
                <a:rPr lang="en-US" sz="1000" dirty="0" err="1" smtClean="0"/>
                <a:t>Hyperakt</a:t>
              </a:r>
              <a:endParaRPr lang="en-US" sz="1000" dirty="0"/>
            </a:p>
          </p:txBody>
        </p:sp>
      </p:grpSp>
    </p:spTree>
    <p:extLst>
      <p:ext uri="{BB962C8B-B14F-4D97-AF65-F5344CB8AC3E}">
        <p14:creationId xmlns:p14="http://schemas.microsoft.com/office/powerpoint/2010/main" val="2042327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Evolution of the Web (2)</a:t>
            </a:r>
            <a:endParaRPr lang="en-US" dirty="0"/>
          </a:p>
        </p:txBody>
      </p:sp>
      <p:sp>
        <p:nvSpPr>
          <p:cNvPr id="4" name="Footer Placeholder 3"/>
          <p:cNvSpPr>
            <a:spLocks noGrp="1"/>
          </p:cNvSpPr>
          <p:nvPr>
            <p:ph type="ftr" sz="quarter" idx="11"/>
          </p:nvPr>
        </p:nvSpPr>
        <p:spPr/>
        <p:txBody>
          <a:bodyPr/>
          <a:lstStyle/>
          <a:p>
            <a:r>
              <a:rPr lang="en-US" smtClean="0"/>
              <a:t>Computer Networks</a:t>
            </a:r>
            <a:endParaRPr lang="en-US" dirty="0"/>
          </a:p>
        </p:txBody>
      </p:sp>
      <p:sp>
        <p:nvSpPr>
          <p:cNvPr id="5" name="Slide Number Placeholder 4"/>
          <p:cNvSpPr>
            <a:spLocks noGrp="1"/>
          </p:cNvSpPr>
          <p:nvPr>
            <p:ph type="sldNum" sz="quarter" idx="12"/>
          </p:nvPr>
        </p:nvSpPr>
        <p:spPr/>
        <p:txBody>
          <a:bodyPr/>
          <a:lstStyle/>
          <a:p>
            <a:fld id="{E7CA9478-788D-42C7-BC35-88005760C6DD}" type="slidenum">
              <a:rPr lang="en-US" smtClean="0"/>
              <a:t>37</a:t>
            </a:fld>
            <a:endParaRPr lang="en-US"/>
          </a:p>
        </p:txBody>
      </p:sp>
      <p:grpSp>
        <p:nvGrpSpPr>
          <p:cNvPr id="3" name="Group 2"/>
          <p:cNvGrpSpPr/>
          <p:nvPr/>
        </p:nvGrpSpPr>
        <p:grpSpPr>
          <a:xfrm>
            <a:off x="418093" y="1068414"/>
            <a:ext cx="7616389" cy="5406409"/>
            <a:chOff x="418092" y="801310"/>
            <a:chExt cx="7616389" cy="4054807"/>
          </a:xfrm>
        </p:grpSpPr>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0762" t="13932" r="1418" b="3375"/>
            <a:stretch/>
          </p:blipFill>
          <p:spPr bwMode="auto">
            <a:xfrm>
              <a:off x="1074922" y="924128"/>
              <a:ext cx="6959559" cy="3931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067617" y="801310"/>
              <a:ext cx="345294" cy="3229583"/>
            </a:xfrm>
            <a:prstGeom prst="rect">
              <a:avLst/>
            </a:prstGeom>
            <a:gradFill>
              <a:gsLst>
                <a:gs pos="0">
                  <a:srgbClr val="FFFFFF">
                    <a:alpha val="0"/>
                  </a:srgbClr>
                </a:gs>
                <a:gs pos="100000">
                  <a:schemeClr val="bg1"/>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18092" y="4384761"/>
              <a:ext cx="4514377" cy="184666"/>
            </a:xfrm>
            <a:prstGeom prst="rect">
              <a:avLst/>
            </a:prstGeom>
            <a:noFill/>
          </p:spPr>
          <p:txBody>
            <a:bodyPr wrap="none" rtlCol="0">
              <a:spAutoFit/>
            </a:bodyPr>
            <a:lstStyle/>
            <a:p>
              <a:r>
                <a:rPr lang="en-US" sz="1000" dirty="0" smtClean="0"/>
                <a:t>Source: </a:t>
              </a:r>
              <a:r>
                <a:rPr lang="en-US" sz="1000" dirty="0" smtClean="0">
                  <a:hlinkClick r:id="rId4"/>
                </a:rPr>
                <a:t>http://www.evolutionoftheweb.com</a:t>
              </a:r>
              <a:r>
                <a:rPr lang="en-US" sz="1000" dirty="0" smtClean="0"/>
                <a:t>, </a:t>
              </a:r>
              <a:r>
                <a:rPr lang="en-US" sz="1000" dirty="0" err="1" smtClean="0"/>
                <a:t>Vizzuality</a:t>
              </a:r>
              <a:r>
                <a:rPr lang="en-US" sz="1000" dirty="0" smtClean="0"/>
                <a:t>, Google, and </a:t>
              </a:r>
              <a:r>
                <a:rPr lang="en-US" sz="1000" dirty="0" err="1" smtClean="0"/>
                <a:t>Hyperakt</a:t>
              </a:r>
              <a:endParaRPr lang="en-US" sz="1000" dirty="0"/>
            </a:p>
          </p:txBody>
        </p:sp>
      </p:grpSp>
    </p:spTree>
    <p:extLst>
      <p:ext uri="{BB962C8B-B14F-4D97-AF65-F5344CB8AC3E}">
        <p14:creationId xmlns:p14="http://schemas.microsoft.com/office/powerpoint/2010/main" val="29736867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mtClean="0"/>
              <a:t>Architectural Overview (1)</a:t>
            </a:r>
          </a:p>
        </p:txBody>
      </p:sp>
      <p:sp>
        <p:nvSpPr>
          <p:cNvPr id="30723" name="Rectangle 3"/>
          <p:cNvSpPr>
            <a:spLocks noGrp="1" noChangeArrowheads="1"/>
          </p:cNvSpPr>
          <p:nvPr>
            <p:ph idx="1"/>
          </p:nvPr>
        </p:nvSpPr>
        <p:spPr/>
        <p:txBody>
          <a:bodyPr/>
          <a:lstStyle/>
          <a:p>
            <a:r>
              <a:rPr lang="en-US" dirty="0" smtClean="0"/>
              <a:t>HTTP transfers pages from servers to browsers</a:t>
            </a:r>
          </a:p>
        </p:txBody>
      </p:sp>
      <p:sp>
        <p:nvSpPr>
          <p:cNvPr id="5" name="Footer Placeholder 4"/>
          <p:cNvSpPr>
            <a:spLocks noGrp="1"/>
          </p:cNvSpPr>
          <p:nvPr>
            <p:ph type="ftr" sz="quarter" idx="11"/>
          </p:nvPr>
        </p:nvSpPr>
        <p:spPr/>
        <p:txBody>
          <a:bodyPr/>
          <a:lstStyle/>
          <a:p>
            <a:r>
              <a:rPr lang="en-US" smtClean="0"/>
              <a:t>CN5E by Tanenbaum &amp; Wetherall, © Pearson Education-Prentice Hall and D. Wetherall, 2011</a:t>
            </a:r>
            <a:endParaRPr lang="en-US" dirty="0"/>
          </a:p>
        </p:txBody>
      </p:sp>
      <p:pic>
        <p:nvPicPr>
          <p:cNvPr id="30724" name="Picture 2"/>
          <p:cNvPicPr>
            <a:picLocks noChangeAspect="1" noChangeArrowheads="1"/>
          </p:cNvPicPr>
          <p:nvPr/>
        </p:nvPicPr>
        <p:blipFill>
          <a:blip r:embed="rId2" cstate="print"/>
          <a:srcRect l="1741" t="1757" r="2009" b="1439"/>
          <a:stretch>
            <a:fillRect/>
          </a:stretch>
        </p:blipFill>
        <p:spPr bwMode="auto">
          <a:xfrm>
            <a:off x="1042219" y="1809133"/>
            <a:ext cx="7059561" cy="4493341"/>
          </a:xfrm>
          <a:prstGeom prst="rect">
            <a:avLst/>
          </a:prstGeom>
          <a:noFill/>
          <a:ln w="9525">
            <a:noFill/>
            <a:miter lim="800000"/>
            <a:headEnd/>
            <a:tailEnd/>
          </a:ln>
        </p:spPr>
      </p:pic>
      <p:sp>
        <p:nvSpPr>
          <p:cNvPr id="6" name="TextBox 6"/>
          <p:cNvSpPr txBox="1">
            <a:spLocks noChangeArrowheads="1"/>
          </p:cNvSpPr>
          <p:nvPr/>
        </p:nvSpPr>
        <p:spPr bwMode="auto">
          <a:xfrm>
            <a:off x="6241622" y="5919455"/>
            <a:ext cx="23155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dirty="0"/>
              <a:t>(visitor </a:t>
            </a:r>
            <a:r>
              <a:rPr lang="en-US" sz="1200" dirty="0" smtClean="0"/>
              <a:t>tracking and cookie) </a:t>
            </a:r>
            <a:endParaRPr lang="en-US" sz="12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smtClean="0"/>
              <a:t>Architectural Overview (2)</a:t>
            </a:r>
          </a:p>
        </p:txBody>
      </p:sp>
      <p:sp>
        <p:nvSpPr>
          <p:cNvPr id="34819" name="Rectangle 3"/>
          <p:cNvSpPr>
            <a:spLocks noGrp="1" noChangeArrowheads="1"/>
          </p:cNvSpPr>
          <p:nvPr>
            <p:ph idx="1"/>
          </p:nvPr>
        </p:nvSpPr>
        <p:spPr/>
        <p:txBody>
          <a:bodyPr/>
          <a:lstStyle/>
          <a:p>
            <a:r>
              <a:rPr lang="en-US" dirty="0" smtClean="0"/>
              <a:t>Pages are named with URLs (Uniform Resource Locators)</a:t>
            </a:r>
          </a:p>
          <a:p>
            <a:pPr lvl="1"/>
            <a:r>
              <a:rPr lang="en-US" dirty="0" smtClean="0"/>
              <a:t>Example:   </a:t>
            </a:r>
            <a:r>
              <a:rPr lang="en-US" u="sng" dirty="0" smtClean="0">
                <a:solidFill>
                  <a:srgbClr val="0000FF"/>
                </a:solidFill>
              </a:rPr>
              <a:t>http://www.phdcomics.com/comics.php</a:t>
            </a:r>
          </a:p>
          <a:p>
            <a:endParaRPr lang="en-US" dirty="0" smtClean="0"/>
          </a:p>
        </p:txBody>
      </p:sp>
      <p:sp>
        <p:nvSpPr>
          <p:cNvPr id="5" name="Footer Placeholder 4"/>
          <p:cNvSpPr>
            <a:spLocks noGrp="1"/>
          </p:cNvSpPr>
          <p:nvPr>
            <p:ph type="ftr" sz="quarter" idx="11"/>
          </p:nvPr>
        </p:nvSpPr>
        <p:spPr/>
        <p:txBody>
          <a:bodyPr/>
          <a:lstStyle/>
          <a:p>
            <a:r>
              <a:rPr lang="en-US" smtClean="0"/>
              <a:t>CN5E by Tanenbaum &amp; Wetherall, © Pearson Education-Prentice Hall and D. Wetherall, 2011</a:t>
            </a:r>
            <a:endParaRPr lang="en-US" dirty="0"/>
          </a:p>
        </p:txBody>
      </p:sp>
      <p:grpSp>
        <p:nvGrpSpPr>
          <p:cNvPr id="14" name="Group 13"/>
          <p:cNvGrpSpPr/>
          <p:nvPr/>
        </p:nvGrpSpPr>
        <p:grpSpPr>
          <a:xfrm>
            <a:off x="1423987" y="3028950"/>
            <a:ext cx="6734175" cy="2981325"/>
            <a:chOff x="1495425" y="2276475"/>
            <a:chExt cx="7372349" cy="3478782"/>
          </a:xfrm>
        </p:grpSpPr>
        <p:pic>
          <p:nvPicPr>
            <p:cNvPr id="34820" name="Picture 2"/>
            <p:cNvPicPr>
              <a:picLocks noChangeAspect="1" noChangeArrowheads="1"/>
            </p:cNvPicPr>
            <p:nvPr/>
          </p:nvPicPr>
          <p:blipFill>
            <a:blip r:embed="rId2" cstate="print"/>
            <a:srcRect/>
            <a:stretch>
              <a:fillRect/>
            </a:stretch>
          </p:blipFill>
          <p:spPr bwMode="auto">
            <a:xfrm>
              <a:off x="1495425" y="2276475"/>
              <a:ext cx="7372349" cy="3478782"/>
            </a:xfrm>
            <a:prstGeom prst="rect">
              <a:avLst/>
            </a:prstGeom>
            <a:noFill/>
            <a:ln w="9525">
              <a:noFill/>
              <a:miter lim="800000"/>
              <a:headEnd/>
              <a:tailEnd/>
            </a:ln>
          </p:spPr>
        </p:pic>
        <p:sp>
          <p:nvSpPr>
            <p:cNvPr id="9" name="Rectangle 8"/>
            <p:cNvSpPr/>
            <p:nvPr/>
          </p:nvSpPr>
          <p:spPr bwMode="auto">
            <a:xfrm>
              <a:off x="1543050" y="2686050"/>
              <a:ext cx="866775" cy="371475"/>
            </a:xfrm>
            <a:prstGeom prst="rect">
              <a:avLst/>
            </a:prstGeom>
            <a:solidFill>
              <a:srgbClr val="FF2BD8">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0" name="TextBox 9"/>
          <p:cNvSpPr txBox="1"/>
          <p:nvPr/>
        </p:nvSpPr>
        <p:spPr>
          <a:xfrm>
            <a:off x="414337" y="3509550"/>
            <a:ext cx="736099" cy="646331"/>
          </a:xfrm>
          <a:prstGeom prst="rect">
            <a:avLst/>
          </a:prstGeom>
          <a:noFill/>
        </p:spPr>
        <p:txBody>
          <a:bodyPr wrap="none" rtlCol="0">
            <a:spAutoFit/>
          </a:bodyPr>
          <a:lstStyle/>
          <a:p>
            <a:pPr algn="ctr"/>
            <a:r>
              <a:rPr lang="en-US" dirty="0" smtClean="0"/>
              <a:t>Our</a:t>
            </a:r>
          </a:p>
          <a:p>
            <a:pPr algn="ctr"/>
            <a:r>
              <a:rPr lang="en-US" dirty="0" smtClean="0"/>
              <a:t>focus</a:t>
            </a:r>
            <a:endParaRPr lang="en-US" dirty="0"/>
          </a:p>
        </p:txBody>
      </p:sp>
      <p:cxnSp>
        <p:nvCxnSpPr>
          <p:cNvPr id="12" name="Straight Arrow Connector 11"/>
          <p:cNvCxnSpPr/>
          <p:nvPr/>
        </p:nvCxnSpPr>
        <p:spPr bwMode="auto">
          <a:xfrm flipV="1">
            <a:off x="1033462" y="3556492"/>
            <a:ext cx="400050" cy="133349"/>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15" name="Right Brace 14"/>
          <p:cNvSpPr/>
          <p:nvPr/>
        </p:nvSpPr>
        <p:spPr bwMode="auto">
          <a:xfrm rot="16200000" flipH="1">
            <a:off x="2706091" y="1904757"/>
            <a:ext cx="228978" cy="643740"/>
          </a:xfrm>
          <a:prstGeom prst="rightBrace">
            <a:avLst/>
          </a:prstGeom>
          <a:noFill/>
          <a:ln w="19050" cap="flat" cmpd="sng" algn="ctr">
            <a:solidFill>
              <a:schemeClr val="accent3">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Right Brace 15"/>
          <p:cNvSpPr/>
          <p:nvPr/>
        </p:nvSpPr>
        <p:spPr bwMode="auto">
          <a:xfrm rot="16200000" flipH="1">
            <a:off x="4637643" y="872023"/>
            <a:ext cx="226834" cy="2707060"/>
          </a:xfrm>
          <a:prstGeom prst="rightBrace">
            <a:avLst/>
          </a:prstGeom>
          <a:noFill/>
          <a:ln w="19050" cap="flat" cmpd="sng" algn="ctr">
            <a:solidFill>
              <a:schemeClr val="accent3">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Right Brace 16"/>
          <p:cNvSpPr/>
          <p:nvPr/>
        </p:nvSpPr>
        <p:spPr bwMode="auto">
          <a:xfrm rot="16200000" flipH="1">
            <a:off x="6962557" y="1481902"/>
            <a:ext cx="224687" cy="1485155"/>
          </a:xfrm>
          <a:prstGeom prst="rightBrace">
            <a:avLst/>
          </a:prstGeom>
          <a:noFill/>
          <a:ln w="19050" cap="flat" cmpd="sng" algn="ctr">
            <a:solidFill>
              <a:schemeClr val="accent3">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TextBox 17"/>
          <p:cNvSpPr txBox="1"/>
          <p:nvPr/>
        </p:nvSpPr>
        <p:spPr>
          <a:xfrm>
            <a:off x="2210903" y="2353214"/>
            <a:ext cx="1292151" cy="400110"/>
          </a:xfrm>
          <a:prstGeom prst="rect">
            <a:avLst/>
          </a:prstGeom>
          <a:noFill/>
        </p:spPr>
        <p:txBody>
          <a:bodyPr wrap="square" rtlCol="0">
            <a:spAutoFit/>
          </a:bodyPr>
          <a:lstStyle/>
          <a:p>
            <a:r>
              <a:rPr lang="en-US" sz="2000" dirty="0" smtClean="0"/>
              <a:t>Protocol</a:t>
            </a:r>
          </a:p>
        </p:txBody>
      </p:sp>
      <p:sp>
        <p:nvSpPr>
          <p:cNvPr id="19" name="TextBox 18"/>
          <p:cNvSpPr txBox="1"/>
          <p:nvPr/>
        </p:nvSpPr>
        <p:spPr>
          <a:xfrm>
            <a:off x="6001554" y="2363947"/>
            <a:ext cx="2163651" cy="400110"/>
          </a:xfrm>
          <a:prstGeom prst="rect">
            <a:avLst/>
          </a:prstGeom>
          <a:noFill/>
        </p:spPr>
        <p:txBody>
          <a:bodyPr wrap="square" rtlCol="0">
            <a:spAutoFit/>
          </a:bodyPr>
          <a:lstStyle/>
          <a:p>
            <a:pPr algn="ctr"/>
            <a:r>
              <a:rPr lang="en-US" sz="2000" dirty="0" smtClean="0"/>
              <a:t>Page on server</a:t>
            </a:r>
          </a:p>
        </p:txBody>
      </p:sp>
      <p:sp>
        <p:nvSpPr>
          <p:cNvPr id="20" name="TextBox 19"/>
          <p:cNvSpPr txBox="1"/>
          <p:nvPr/>
        </p:nvSpPr>
        <p:spPr>
          <a:xfrm>
            <a:off x="4138441" y="2352141"/>
            <a:ext cx="1292151" cy="400110"/>
          </a:xfrm>
          <a:prstGeom prst="rect">
            <a:avLst/>
          </a:prstGeom>
          <a:noFill/>
        </p:spPr>
        <p:txBody>
          <a:bodyPr wrap="square" rtlCol="0">
            <a:spAutoFit/>
          </a:bodyPr>
          <a:lstStyle/>
          <a:p>
            <a:pPr algn="ctr"/>
            <a:r>
              <a:rPr lang="en-US" sz="2000" dirty="0" smtClean="0"/>
              <a:t>Server</a:t>
            </a:r>
          </a:p>
        </p:txBody>
      </p:sp>
      <p:sp>
        <p:nvSpPr>
          <p:cNvPr id="21" name="TextBox 20"/>
          <p:cNvSpPr txBox="1"/>
          <p:nvPr/>
        </p:nvSpPr>
        <p:spPr>
          <a:xfrm>
            <a:off x="3252861" y="6005100"/>
            <a:ext cx="2638286" cy="369332"/>
          </a:xfrm>
          <a:prstGeom prst="rect">
            <a:avLst/>
          </a:prstGeom>
          <a:noFill/>
        </p:spPr>
        <p:txBody>
          <a:bodyPr wrap="none" rtlCol="0">
            <a:spAutoFit/>
          </a:bodyPr>
          <a:lstStyle/>
          <a:p>
            <a:pPr algn="ctr"/>
            <a:r>
              <a:rPr lang="en-US" dirty="0" smtClean="0">
                <a:solidFill>
                  <a:srgbClr val="FF2BD8"/>
                </a:solidFill>
              </a:rPr>
              <a:t>Common URL protocols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Evolution of Internet Applications (2)</a:t>
            </a:r>
            <a:endParaRPr lang="en-US" dirty="0"/>
          </a:p>
        </p:txBody>
      </p:sp>
      <p:sp>
        <p:nvSpPr>
          <p:cNvPr id="3" name="Content Placeholder 2"/>
          <p:cNvSpPr>
            <a:spLocks noGrp="1"/>
          </p:cNvSpPr>
          <p:nvPr>
            <p:ph idx="1"/>
          </p:nvPr>
        </p:nvSpPr>
        <p:spPr/>
        <p:txBody>
          <a:bodyPr>
            <a:normAutofit lnSpcReduction="10000"/>
          </a:bodyPr>
          <a:lstStyle/>
          <a:p>
            <a:r>
              <a:rPr lang="en-US" sz="2600" dirty="0" smtClean="0"/>
              <a:t>For a peek at the state of the Internet:</a:t>
            </a:r>
          </a:p>
          <a:p>
            <a:pPr lvl="1"/>
            <a:r>
              <a:rPr lang="en-US" dirty="0" smtClean="0"/>
              <a:t>Akamai’s State of the Internet Report (quarterly)</a:t>
            </a:r>
          </a:p>
          <a:p>
            <a:pPr lvl="1"/>
            <a:r>
              <a:rPr lang="en-US" dirty="0" smtClean="0"/>
              <a:t>Cisco’s Visual Networking Index</a:t>
            </a:r>
          </a:p>
          <a:p>
            <a:pPr lvl="1"/>
            <a:r>
              <a:rPr lang="en-US" dirty="0" smtClean="0"/>
              <a:t>Mary </a:t>
            </a:r>
            <a:r>
              <a:rPr lang="en-US" dirty="0" err="1" smtClean="0"/>
              <a:t>Meeker’s</a:t>
            </a:r>
            <a:r>
              <a:rPr lang="en-US" dirty="0" smtClean="0"/>
              <a:t> Internet Report</a:t>
            </a:r>
          </a:p>
          <a:p>
            <a:pPr lvl="4"/>
            <a:endParaRPr lang="en-US" dirty="0"/>
          </a:p>
          <a:p>
            <a:r>
              <a:rPr lang="en-US" sz="2600" dirty="0" smtClean="0"/>
              <a:t>Robust Internet growth, esp. video, wireless and mobile</a:t>
            </a:r>
          </a:p>
          <a:p>
            <a:pPr lvl="1"/>
            <a:r>
              <a:rPr lang="en-US" dirty="0" smtClean="0"/>
              <a:t>Most traffic is video, will be 90% of Internet in a few years</a:t>
            </a:r>
          </a:p>
          <a:p>
            <a:pPr lvl="1"/>
            <a:r>
              <a:rPr lang="en-US" dirty="0" smtClean="0"/>
              <a:t>Wireless traffic will soon overtake wired traffic</a:t>
            </a:r>
          </a:p>
          <a:p>
            <a:pPr lvl="1"/>
            <a:r>
              <a:rPr lang="en-US" dirty="0" smtClean="0"/>
              <a:t>Mobile traffic is still a small portion (15%) of overall</a:t>
            </a:r>
          </a:p>
          <a:p>
            <a:pPr lvl="1"/>
            <a:r>
              <a:rPr lang="en-US" dirty="0" smtClean="0"/>
              <a:t>Growing attack traffic from China, also U.S. and Russia</a:t>
            </a:r>
          </a:p>
          <a:p>
            <a:endParaRPr lang="en-US" dirty="0" smtClean="0"/>
          </a:p>
        </p:txBody>
      </p:sp>
      <p:sp>
        <p:nvSpPr>
          <p:cNvPr id="4" name="Footer Placeholder 3"/>
          <p:cNvSpPr>
            <a:spLocks noGrp="1"/>
          </p:cNvSpPr>
          <p:nvPr>
            <p:ph type="ftr" sz="quarter" idx="11"/>
          </p:nvPr>
        </p:nvSpPr>
        <p:spPr/>
        <p:txBody>
          <a:bodyPr/>
          <a:lstStyle/>
          <a:p>
            <a:r>
              <a:rPr lang="en-US" smtClean="0"/>
              <a:t>Computer Networks</a:t>
            </a:r>
            <a:endParaRPr lang="en-US" dirty="0"/>
          </a:p>
        </p:txBody>
      </p:sp>
      <p:sp>
        <p:nvSpPr>
          <p:cNvPr id="5" name="Slide Number Placeholder 4"/>
          <p:cNvSpPr>
            <a:spLocks noGrp="1"/>
          </p:cNvSpPr>
          <p:nvPr>
            <p:ph type="sldNum" sz="quarter" idx="12"/>
          </p:nvPr>
        </p:nvSpPr>
        <p:spPr/>
        <p:txBody>
          <a:bodyPr/>
          <a:lstStyle/>
          <a:p>
            <a:fld id="{E7CA9478-788D-42C7-BC35-88005760C6DD}" type="slidenum">
              <a:rPr lang="en-US" smtClean="0"/>
              <a:t>4</a:t>
            </a:fld>
            <a:endParaRPr lang="en-US"/>
          </a:p>
        </p:txBody>
      </p:sp>
    </p:spTree>
    <p:extLst>
      <p:ext uri="{BB962C8B-B14F-4D97-AF65-F5344CB8AC3E}">
        <p14:creationId xmlns:p14="http://schemas.microsoft.com/office/powerpoint/2010/main" val="16651136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smtClean="0"/>
              <a:t>Architectural Overview (3)</a:t>
            </a:r>
          </a:p>
        </p:txBody>
      </p:sp>
      <p:sp>
        <p:nvSpPr>
          <p:cNvPr id="4" name="Footer Placeholder 3"/>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36867" name="Rectangle 3"/>
          <p:cNvSpPr>
            <a:spLocks noGrp="1" noChangeArrowheads="1"/>
          </p:cNvSpPr>
          <p:nvPr>
            <p:ph idx="1"/>
          </p:nvPr>
        </p:nvSpPr>
        <p:spPr>
          <a:xfrm>
            <a:off x="914399" y="1257300"/>
            <a:ext cx="7790214" cy="5086845"/>
          </a:xfrm>
        </p:spPr>
        <p:txBody>
          <a:bodyPr>
            <a:normAutofit lnSpcReduction="10000"/>
          </a:bodyPr>
          <a:lstStyle/>
          <a:p>
            <a:pPr lvl="1">
              <a:buNone/>
            </a:pPr>
            <a:r>
              <a:rPr lang="en-US" dirty="0" smtClean="0"/>
              <a:t>Steps a client (browser) takes to follow a hyperlink:</a:t>
            </a:r>
          </a:p>
          <a:p>
            <a:pPr lvl="2"/>
            <a:r>
              <a:rPr lang="en-US" dirty="0" smtClean="0"/>
              <a:t>Determine the protocol (HTTP)</a:t>
            </a:r>
          </a:p>
          <a:p>
            <a:pPr lvl="2"/>
            <a:r>
              <a:rPr lang="en-US" dirty="0" smtClean="0"/>
              <a:t>Ask DNS for the IP address of server</a:t>
            </a:r>
          </a:p>
          <a:p>
            <a:pPr lvl="2"/>
            <a:r>
              <a:rPr lang="en-US" dirty="0" smtClean="0"/>
              <a:t>Make a TCP connection to server</a:t>
            </a:r>
          </a:p>
          <a:p>
            <a:pPr lvl="2"/>
            <a:r>
              <a:rPr lang="en-US" dirty="0" smtClean="0"/>
              <a:t>Send request for the page; server sends it back</a:t>
            </a:r>
          </a:p>
          <a:p>
            <a:pPr lvl="2"/>
            <a:r>
              <a:rPr lang="en-US" dirty="0" smtClean="0"/>
              <a:t>Execute/fetch embedded resources </a:t>
            </a:r>
            <a:r>
              <a:rPr lang="en-US" dirty="0" smtClean="0"/>
              <a:t>as needed to </a:t>
            </a:r>
            <a:r>
              <a:rPr lang="en-US" dirty="0" smtClean="0"/>
              <a:t>display (render) </a:t>
            </a:r>
            <a:r>
              <a:rPr lang="en-US" dirty="0" smtClean="0"/>
              <a:t>the page</a:t>
            </a:r>
          </a:p>
          <a:p>
            <a:pPr lvl="2"/>
            <a:r>
              <a:rPr lang="en-US" dirty="0" smtClean="0"/>
              <a:t>Close idle TCP connections</a:t>
            </a:r>
          </a:p>
          <a:p>
            <a:r>
              <a:rPr lang="en-US" dirty="0" smtClean="0"/>
              <a:t>Steps a server takes to serve pages: </a:t>
            </a:r>
          </a:p>
          <a:p>
            <a:pPr lvl="2"/>
            <a:r>
              <a:rPr lang="en-US" dirty="0" smtClean="0"/>
              <a:t>Accept a TCP connection from client</a:t>
            </a:r>
          </a:p>
          <a:p>
            <a:pPr lvl="2"/>
            <a:r>
              <a:rPr lang="en-US" dirty="0" smtClean="0"/>
              <a:t>Get page request and map it to a resource (e.g., file name)</a:t>
            </a:r>
          </a:p>
          <a:p>
            <a:pPr lvl="2"/>
            <a:r>
              <a:rPr lang="en-US" dirty="0" smtClean="0"/>
              <a:t>Get the resource (e.g., file from disk)</a:t>
            </a:r>
          </a:p>
          <a:p>
            <a:pPr lvl="2"/>
            <a:r>
              <a:rPr lang="en-US" dirty="0" smtClean="0"/>
              <a:t>Send contents of the resource to the client.</a:t>
            </a:r>
          </a:p>
          <a:p>
            <a:pPr lvl="2"/>
            <a:r>
              <a:rPr lang="en-US" dirty="0" smtClean="0"/>
              <a:t>Release idle TCP connections</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smtClean="0"/>
              <a:t>Architectural Overview (4)</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8195" name="Rectangle 3"/>
          <p:cNvSpPr>
            <a:spLocks noGrp="1" noChangeArrowheads="1"/>
          </p:cNvSpPr>
          <p:nvPr>
            <p:ph idx="1"/>
          </p:nvPr>
        </p:nvSpPr>
        <p:spPr/>
        <p:txBody>
          <a:bodyPr/>
          <a:lstStyle/>
          <a:p>
            <a:r>
              <a:rPr lang="en-US" dirty="0" smtClean="0"/>
              <a:t>Content type is identified by MIME types</a:t>
            </a:r>
          </a:p>
          <a:p>
            <a:pPr lvl="1"/>
            <a:r>
              <a:rPr lang="en-US" dirty="0" smtClean="0"/>
              <a:t>Browser takes the appropriate action to display </a:t>
            </a:r>
          </a:p>
          <a:p>
            <a:pPr lvl="1"/>
            <a:r>
              <a:rPr lang="en-US" dirty="0" smtClean="0"/>
              <a:t>Plug-ins / helper apps extend browser for new types</a:t>
            </a:r>
          </a:p>
        </p:txBody>
      </p:sp>
      <p:pic>
        <p:nvPicPr>
          <p:cNvPr id="35844" name="Picture 2"/>
          <p:cNvPicPr>
            <a:picLocks noChangeAspect="1" noChangeArrowheads="1"/>
          </p:cNvPicPr>
          <p:nvPr/>
        </p:nvPicPr>
        <p:blipFill>
          <a:blip r:embed="rId2" cstate="print"/>
          <a:srcRect b="13677"/>
          <a:stretch>
            <a:fillRect/>
          </a:stretch>
        </p:blipFill>
        <p:spPr bwMode="auto">
          <a:xfrm>
            <a:off x="1104899" y="3170238"/>
            <a:ext cx="6924675" cy="2419634"/>
          </a:xfrm>
          <a:prstGeom prst="rect">
            <a:avLst/>
          </a:prstGeom>
          <a:noFill/>
          <a:ln w="9525">
            <a:noFill/>
            <a:miter lim="800000"/>
            <a:headEnd/>
            <a:tailEnd/>
          </a:ln>
        </p:spPr>
      </p:pic>
      <p:sp>
        <p:nvSpPr>
          <p:cNvPr id="10" name="Rectangle 9"/>
          <p:cNvSpPr/>
          <p:nvPr/>
        </p:nvSpPr>
        <p:spPr bwMode="auto">
          <a:xfrm>
            <a:off x="2305051" y="3838575"/>
            <a:ext cx="600074" cy="447675"/>
          </a:xfrm>
          <a:prstGeom prst="rect">
            <a:avLst/>
          </a:prstGeom>
          <a:solidFill>
            <a:srgbClr val="FF2BD8">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Oval 10"/>
          <p:cNvSpPr/>
          <p:nvPr/>
        </p:nvSpPr>
        <p:spPr bwMode="auto">
          <a:xfrm>
            <a:off x="5886450" y="3314700"/>
            <a:ext cx="1495425" cy="1495425"/>
          </a:xfrm>
          <a:prstGeom prst="ellipse">
            <a:avLst/>
          </a:prstGeom>
          <a:solidFill>
            <a:srgbClr val="FF2BD8">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TextBox 6"/>
          <p:cNvSpPr txBox="1">
            <a:spLocks noChangeArrowheads="1"/>
          </p:cNvSpPr>
          <p:nvPr/>
        </p:nvSpPr>
        <p:spPr bwMode="auto">
          <a:xfrm>
            <a:off x="1104899" y="5653088"/>
            <a:ext cx="1968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dirty="0" smtClean="0"/>
              <a:t>Examples: Adobe Reader, Flash, </a:t>
            </a:r>
            <a:r>
              <a:rPr lang="en-US" sz="1200" dirty="0" err="1" smtClean="0"/>
              <a:t>Quicktime</a:t>
            </a:r>
            <a:r>
              <a:rPr lang="en-US" sz="1200" dirty="0" smtClean="0"/>
              <a:t> </a:t>
            </a:r>
            <a:endParaRPr lang="en-US" sz="1200" dirty="0"/>
          </a:p>
        </p:txBody>
      </p:sp>
      <p:sp>
        <p:nvSpPr>
          <p:cNvPr id="9" name="TextBox 6"/>
          <p:cNvSpPr txBox="1">
            <a:spLocks noChangeArrowheads="1"/>
          </p:cNvSpPr>
          <p:nvPr/>
        </p:nvSpPr>
        <p:spPr bwMode="auto">
          <a:xfrm>
            <a:off x="5119615" y="5653088"/>
            <a:ext cx="1968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dirty="0" smtClean="0"/>
              <a:t>Examples: Adobe Photoshop, Word</a:t>
            </a:r>
            <a:endParaRPr lang="en-US" sz="12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dirty="0" smtClean="0"/>
              <a:t>Architectural Overview (5)</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37891" name="Rectangle 3"/>
          <p:cNvSpPr>
            <a:spLocks noGrp="1" noChangeArrowheads="1"/>
          </p:cNvSpPr>
          <p:nvPr>
            <p:ph idx="1"/>
          </p:nvPr>
        </p:nvSpPr>
        <p:spPr/>
        <p:txBody>
          <a:bodyPr/>
          <a:lstStyle/>
          <a:p>
            <a:r>
              <a:rPr lang="en-US" dirty="0" smtClean="0"/>
              <a:t>To scale performance, Web servers can use:</a:t>
            </a:r>
          </a:p>
          <a:p>
            <a:pPr lvl="1"/>
            <a:r>
              <a:rPr lang="en-US" dirty="0" smtClean="0"/>
              <a:t>Caching, multiple threads, and a front end </a:t>
            </a:r>
          </a:p>
        </p:txBody>
      </p:sp>
      <p:pic>
        <p:nvPicPr>
          <p:cNvPr id="37892" name="Picture 2"/>
          <p:cNvPicPr>
            <a:picLocks noChangeAspect="1" noChangeArrowheads="1"/>
          </p:cNvPicPr>
          <p:nvPr/>
        </p:nvPicPr>
        <p:blipFill>
          <a:blip r:embed="rId2" cstate="print"/>
          <a:srcRect/>
          <a:stretch>
            <a:fillRect/>
          </a:stretch>
        </p:blipFill>
        <p:spPr bwMode="auto">
          <a:xfrm>
            <a:off x="501650" y="2747963"/>
            <a:ext cx="8140700" cy="30285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smtClean="0"/>
              <a:t>Architectural Overview (6)</a:t>
            </a:r>
          </a:p>
        </p:txBody>
      </p:sp>
      <p:sp>
        <p:nvSpPr>
          <p:cNvPr id="4" name="Footer Placeholder 3"/>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7171" name="Rectangle 3"/>
          <p:cNvSpPr>
            <a:spLocks noGrp="1" noChangeArrowheads="1"/>
          </p:cNvSpPr>
          <p:nvPr>
            <p:ph idx="1"/>
          </p:nvPr>
        </p:nvSpPr>
        <p:spPr/>
        <p:txBody>
          <a:bodyPr/>
          <a:lstStyle/>
          <a:p>
            <a:r>
              <a:rPr lang="en-US" dirty="0" smtClean="0"/>
              <a:t>Server steps, revisited:</a:t>
            </a:r>
          </a:p>
          <a:p>
            <a:pPr lvl="1"/>
            <a:r>
              <a:rPr lang="en-US" dirty="0" smtClean="0"/>
              <a:t>Resolve name of Web page requested</a:t>
            </a:r>
          </a:p>
          <a:p>
            <a:pPr lvl="1"/>
            <a:r>
              <a:rPr lang="en-US" dirty="0" smtClean="0"/>
              <a:t>Perform access control on the Web page</a:t>
            </a:r>
          </a:p>
          <a:p>
            <a:pPr lvl="1"/>
            <a:r>
              <a:rPr lang="en-US" dirty="0" smtClean="0"/>
              <a:t>Check the cache</a:t>
            </a:r>
          </a:p>
          <a:p>
            <a:pPr lvl="1"/>
            <a:r>
              <a:rPr lang="en-US" dirty="0" smtClean="0"/>
              <a:t>Fetch requested page from disk or run program</a:t>
            </a:r>
          </a:p>
          <a:p>
            <a:pPr lvl="1"/>
            <a:r>
              <a:rPr lang="en-US" dirty="0" smtClean="0"/>
              <a:t>Determine the rest of the response</a:t>
            </a:r>
          </a:p>
          <a:p>
            <a:pPr lvl="1"/>
            <a:r>
              <a:rPr lang="en-US" dirty="0" smtClean="0"/>
              <a:t>Return the response to the client</a:t>
            </a:r>
          </a:p>
          <a:p>
            <a:pPr lvl="1"/>
            <a:r>
              <a:rPr lang="en-US" dirty="0" smtClean="0"/>
              <a:t>Make an entry in the server log</a:t>
            </a:r>
          </a:p>
          <a:p>
            <a:endParaRPr lang="en-US" dirty="0" smtClean="0"/>
          </a:p>
          <a:p>
            <a:r>
              <a:rPr lang="en-US" dirty="0" smtClean="0"/>
              <a:t/>
            </a:r>
            <a:br>
              <a:rPr lang="en-US" dirty="0" smtClean="0"/>
            </a:br>
            <a:endParaRPr lang="en-US" dirty="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smtClean="0"/>
              <a:t>Architectural Overview (7)</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40963" name="Rectangle 3"/>
          <p:cNvSpPr>
            <a:spLocks noGrp="1" noChangeArrowheads="1"/>
          </p:cNvSpPr>
          <p:nvPr>
            <p:ph idx="1"/>
          </p:nvPr>
        </p:nvSpPr>
        <p:spPr/>
        <p:txBody>
          <a:bodyPr/>
          <a:lstStyle/>
          <a:p>
            <a:r>
              <a:rPr lang="en-US" dirty="0" smtClean="0"/>
              <a:t>Cookies support </a:t>
            </a:r>
            <a:r>
              <a:rPr lang="en-US" dirty="0" err="1" smtClean="0"/>
              <a:t>stateful</a:t>
            </a:r>
            <a:r>
              <a:rPr lang="en-US" dirty="0" smtClean="0"/>
              <a:t> client/server interactions</a:t>
            </a:r>
          </a:p>
          <a:p>
            <a:pPr lvl="1"/>
            <a:r>
              <a:rPr lang="en-US" dirty="0" smtClean="0"/>
              <a:t>Server sends cookies (state) with page response</a:t>
            </a:r>
          </a:p>
          <a:p>
            <a:pPr lvl="1"/>
            <a:r>
              <a:rPr lang="en-US" dirty="0" smtClean="0"/>
              <a:t>Client stores cookies across page fetches</a:t>
            </a:r>
          </a:p>
          <a:p>
            <a:pPr lvl="1"/>
            <a:r>
              <a:rPr lang="en-US" dirty="0" smtClean="0"/>
              <a:t>Client sends cookies back to server with requests</a:t>
            </a:r>
          </a:p>
        </p:txBody>
      </p:sp>
      <p:pic>
        <p:nvPicPr>
          <p:cNvPr id="40964" name="Picture 2"/>
          <p:cNvPicPr>
            <a:picLocks noChangeAspect="1" noChangeArrowheads="1"/>
          </p:cNvPicPr>
          <p:nvPr/>
        </p:nvPicPr>
        <p:blipFill>
          <a:blip r:embed="rId2" cstate="print"/>
          <a:srcRect/>
          <a:stretch>
            <a:fillRect/>
          </a:stretch>
        </p:blipFill>
        <p:spPr bwMode="auto">
          <a:xfrm>
            <a:off x="533400" y="3656013"/>
            <a:ext cx="8109743" cy="1707314"/>
          </a:xfrm>
          <a:prstGeom prst="rect">
            <a:avLst/>
          </a:prstGeom>
          <a:noFill/>
          <a:ln w="9525">
            <a:noFill/>
            <a:miter lim="800000"/>
            <a:headEnd/>
            <a:tailEnd/>
          </a:ln>
        </p:spPr>
      </p:pic>
      <p:sp>
        <p:nvSpPr>
          <p:cNvPr id="9" name="TextBox 8"/>
          <p:cNvSpPr txBox="1"/>
          <p:nvPr/>
        </p:nvSpPr>
        <p:spPr>
          <a:xfrm>
            <a:off x="3421685" y="5357400"/>
            <a:ext cx="2300630" cy="369332"/>
          </a:xfrm>
          <a:prstGeom prst="rect">
            <a:avLst/>
          </a:prstGeom>
          <a:noFill/>
        </p:spPr>
        <p:txBody>
          <a:bodyPr wrap="none" rtlCol="0">
            <a:spAutoFit/>
          </a:bodyPr>
          <a:lstStyle/>
          <a:p>
            <a:pPr algn="ctr"/>
            <a:r>
              <a:rPr lang="en-US" dirty="0" smtClean="0">
                <a:solidFill>
                  <a:srgbClr val="FF2BD8"/>
                </a:solidFill>
              </a:rPr>
              <a:t>Examples of cookies</a:t>
            </a:r>
          </a:p>
        </p:txBody>
      </p:sp>
      <p:sp>
        <p:nvSpPr>
          <p:cNvPr id="7" name="TextBox 1"/>
          <p:cNvSpPr txBox="1">
            <a:spLocks noChangeArrowheads="1"/>
          </p:cNvSpPr>
          <p:nvPr/>
        </p:nvSpPr>
        <p:spPr bwMode="auto">
          <a:xfrm>
            <a:off x="8177413" y="4069218"/>
            <a:ext cx="2746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t>*</a:t>
            </a:r>
          </a:p>
        </p:txBody>
      </p:sp>
      <p:sp>
        <p:nvSpPr>
          <p:cNvPr id="8" name="TextBox 5"/>
          <p:cNvSpPr txBox="1">
            <a:spLocks noChangeArrowheads="1"/>
          </p:cNvSpPr>
          <p:nvPr/>
        </p:nvSpPr>
        <p:spPr bwMode="auto">
          <a:xfrm>
            <a:off x="1130696" y="5735646"/>
            <a:ext cx="6915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dirty="0"/>
              <a:t>* browser must use SSL/TLS to return cookie</a:t>
            </a:r>
          </a:p>
          <a:p>
            <a:pPr eaLnBrk="1" hangingPunct="1"/>
            <a:r>
              <a:rPr lang="en-US" sz="1200" dirty="0"/>
              <a:t>** used to track visits by sending a </a:t>
            </a:r>
            <a:r>
              <a:rPr lang="en-US" sz="1200" b="1" dirty="0"/>
              <a:t>third-party</a:t>
            </a:r>
            <a:r>
              <a:rPr lang="en-US" sz="1200" dirty="0"/>
              <a:t> cookie with the link to an advertisement – later, when the user is served another ad (which could be a single pixel) from the same ad placement service, the </a:t>
            </a:r>
            <a:r>
              <a:rPr lang="en-US" sz="1200" dirty="0" err="1" smtClean="0"/>
              <a:t>UserID</a:t>
            </a:r>
            <a:r>
              <a:rPr lang="en-US" sz="1200" dirty="0" smtClean="0"/>
              <a:t> in the cookie is used to track the site visit history of the user</a:t>
            </a:r>
            <a:endParaRPr lang="en-US" sz="1200" dirty="0"/>
          </a:p>
        </p:txBody>
      </p:sp>
      <p:sp>
        <p:nvSpPr>
          <p:cNvPr id="10" name="TextBox 1"/>
          <p:cNvSpPr txBox="1">
            <a:spLocks noChangeArrowheads="1"/>
          </p:cNvSpPr>
          <p:nvPr/>
        </p:nvSpPr>
        <p:spPr bwMode="auto">
          <a:xfrm>
            <a:off x="4913313" y="4972525"/>
            <a:ext cx="3642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t>**</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Web Pages (1)</a:t>
            </a:r>
            <a:endParaRPr lang="en-US" dirty="0"/>
          </a:p>
        </p:txBody>
      </p:sp>
      <p:sp>
        <p:nvSpPr>
          <p:cNvPr id="4" name="Footer Placeholder 3"/>
          <p:cNvSpPr>
            <a:spLocks noGrp="1"/>
          </p:cNvSpPr>
          <p:nvPr>
            <p:ph type="ftr" sz="quarter" idx="10"/>
          </p:nvPr>
        </p:nvSpPr>
        <p:spPr/>
        <p:txBody>
          <a:bodyPr/>
          <a:lstStyle/>
          <a:p>
            <a:pPr>
              <a:defRPr/>
            </a:pPr>
            <a:r>
              <a:rPr lang="en-US" smtClean="0"/>
              <a:t>CN5E by Tanenbaum &amp; Wetherall, © Pearson Education-Prentice Hall and D. Wetherall, 2011</a:t>
            </a:r>
            <a:endParaRPr lang="en-US" dirty="0"/>
          </a:p>
        </p:txBody>
      </p:sp>
      <p:sp>
        <p:nvSpPr>
          <p:cNvPr id="5" name="Content Placeholder 4"/>
          <p:cNvSpPr>
            <a:spLocks noGrp="1"/>
          </p:cNvSpPr>
          <p:nvPr>
            <p:ph idx="1"/>
          </p:nvPr>
        </p:nvSpPr>
        <p:spPr/>
        <p:txBody>
          <a:bodyPr/>
          <a:lstStyle/>
          <a:p>
            <a:r>
              <a:rPr lang="en-US" dirty="0" smtClean="0"/>
              <a:t>Static Web pages are simply files</a:t>
            </a:r>
          </a:p>
          <a:p>
            <a:pPr lvl="1"/>
            <a:r>
              <a:rPr lang="en-US" dirty="0" smtClean="0"/>
              <a:t>Have the same contents for each viewing</a:t>
            </a:r>
          </a:p>
          <a:p>
            <a:r>
              <a:rPr lang="en-US" dirty="0" smtClean="0"/>
              <a:t>Can be visually rich and interactive nonetheless:</a:t>
            </a:r>
          </a:p>
          <a:p>
            <a:pPr lvl="1"/>
            <a:r>
              <a:rPr lang="en-US" dirty="0" smtClean="0"/>
              <a:t>HTML that mixes text and images</a:t>
            </a:r>
          </a:p>
          <a:p>
            <a:pPr lvl="1"/>
            <a:r>
              <a:rPr lang="en-US" dirty="0" smtClean="0"/>
              <a:t>Forms that gather user input</a:t>
            </a:r>
          </a:p>
          <a:p>
            <a:pPr lvl="1"/>
            <a:r>
              <a:rPr lang="en-US" dirty="0" smtClean="0"/>
              <a:t>Style sheets that tailor presentation</a:t>
            </a:r>
          </a:p>
          <a:p>
            <a:pPr lvl="1"/>
            <a:r>
              <a:rPr lang="en-US" dirty="0" smtClean="0"/>
              <a:t>Vector graphics, videos, and more (over) . . .</a:t>
            </a:r>
            <a:endParaRPr lang="en-US" dirty="0"/>
          </a:p>
        </p:txBody>
      </p:sp>
      <p:sp>
        <p:nvSpPr>
          <p:cNvPr id="6" name="TextBox 5"/>
          <p:cNvSpPr txBox="1"/>
          <p:nvPr/>
        </p:nvSpPr>
        <p:spPr>
          <a:xfrm>
            <a:off x="914401" y="4995080"/>
            <a:ext cx="7260608" cy="307777"/>
          </a:xfrm>
          <a:prstGeom prst="rect">
            <a:avLst/>
          </a:prstGeom>
          <a:noFill/>
          <a:ln w="19050">
            <a:solidFill>
              <a:schemeClr val="accent1"/>
            </a:solidFill>
          </a:ln>
        </p:spPr>
        <p:txBody>
          <a:bodyPr wrap="square" rtlCol="0">
            <a:spAutoFit/>
          </a:bodyPr>
          <a:lstStyle/>
          <a:p>
            <a:r>
              <a:rPr lang="en-US" sz="1400" dirty="0" smtClean="0"/>
              <a:t>HTML example: tags &lt;b&gt; XXX &lt;/b&gt; indicates the string XXX is to be rendered in boldface</a:t>
            </a:r>
            <a:endParaRPr lang="en-US" sz="14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dirty="0" smtClean="0">
                <a:latin typeface="Arial" charset="0"/>
                <a:cs typeface="Arial" charset="0"/>
              </a:rPr>
              <a:t>Static Web Pages (2)</a:t>
            </a:r>
          </a:p>
        </p:txBody>
      </p:sp>
      <p:sp>
        <p:nvSpPr>
          <p:cNvPr id="56323" name="Rectangle 3"/>
          <p:cNvSpPr>
            <a:spLocks noGrp="1" noChangeArrowheads="1"/>
          </p:cNvSpPr>
          <p:nvPr>
            <p:ph idx="1"/>
          </p:nvPr>
        </p:nvSpPr>
        <p:spPr>
          <a:xfrm>
            <a:off x="287338" y="5715000"/>
            <a:ext cx="8856662" cy="838200"/>
          </a:xfrm>
        </p:spPr>
        <p:txBody>
          <a:bodyPr/>
          <a:lstStyle/>
          <a:p>
            <a:pPr algn="ctr" eaLnBrk="1" hangingPunct="1">
              <a:buFontTx/>
              <a:buNone/>
            </a:pPr>
            <a:r>
              <a:rPr lang="en-US" smtClean="0">
                <a:latin typeface="Arial" charset="0"/>
                <a:cs typeface="Arial" charset="0"/>
              </a:rPr>
              <a:t>The HTML for a sample Web page (see next slide).</a:t>
            </a:r>
          </a:p>
        </p:txBody>
      </p:sp>
      <p:pic>
        <p:nvPicPr>
          <p:cNvPr id="563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1135063"/>
            <a:ext cx="633412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TextBox 1"/>
          <p:cNvSpPr txBox="1">
            <a:spLocks noChangeArrowheads="1"/>
          </p:cNvSpPr>
          <p:nvPr/>
        </p:nvSpPr>
        <p:spPr bwMode="auto">
          <a:xfrm>
            <a:off x="457200" y="1457325"/>
            <a:ext cx="50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t>tag</a:t>
            </a:r>
          </a:p>
        </p:txBody>
      </p:sp>
      <p:sp>
        <p:nvSpPr>
          <p:cNvPr id="56326" name="TextBox 5"/>
          <p:cNvSpPr txBox="1">
            <a:spLocks noChangeArrowheads="1"/>
          </p:cNvSpPr>
          <p:nvPr/>
        </p:nvSpPr>
        <p:spPr bwMode="auto">
          <a:xfrm>
            <a:off x="304800" y="3349625"/>
            <a:ext cx="1042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t>directive</a:t>
            </a:r>
          </a:p>
        </p:txBody>
      </p:sp>
      <p:cxnSp>
        <p:nvCxnSpPr>
          <p:cNvPr id="56327" name="Straight Arrow Connector 3"/>
          <p:cNvCxnSpPr>
            <a:cxnSpLocks noChangeShapeType="1"/>
            <a:stCxn id="56326" idx="3"/>
          </p:cNvCxnSpPr>
          <p:nvPr/>
        </p:nvCxnSpPr>
        <p:spPr bwMode="auto">
          <a:xfrm flipV="1">
            <a:off x="1347788" y="3171825"/>
            <a:ext cx="785812" cy="361950"/>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6328" name="Straight Arrow Connector 8"/>
          <p:cNvCxnSpPr>
            <a:cxnSpLocks noChangeShapeType="1"/>
            <a:stCxn id="56325" idx="3"/>
          </p:cNvCxnSpPr>
          <p:nvPr/>
        </p:nvCxnSpPr>
        <p:spPr bwMode="auto">
          <a:xfrm flipV="1">
            <a:off x="962025" y="1373188"/>
            <a:ext cx="647700" cy="268287"/>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6329" name="TextBox 10"/>
          <p:cNvSpPr txBox="1">
            <a:spLocks noChangeArrowheads="1"/>
          </p:cNvSpPr>
          <p:nvPr/>
        </p:nvSpPr>
        <p:spPr bwMode="auto">
          <a:xfrm>
            <a:off x="317500" y="2352675"/>
            <a:ext cx="1017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t>attribute</a:t>
            </a:r>
          </a:p>
        </p:txBody>
      </p:sp>
      <p:cxnSp>
        <p:nvCxnSpPr>
          <p:cNvPr id="56330" name="Straight Arrow Connector 11"/>
          <p:cNvCxnSpPr>
            <a:cxnSpLocks noChangeShapeType="1"/>
            <a:stCxn id="56329" idx="3"/>
          </p:cNvCxnSpPr>
          <p:nvPr/>
        </p:nvCxnSpPr>
        <p:spPr bwMode="auto">
          <a:xfrm flipV="1">
            <a:off x="1335088" y="2000250"/>
            <a:ext cx="874712" cy="536575"/>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6331" name="TextBox 14"/>
          <p:cNvSpPr txBox="1">
            <a:spLocks noChangeArrowheads="1"/>
          </p:cNvSpPr>
          <p:nvPr/>
        </p:nvSpPr>
        <p:spPr bwMode="auto">
          <a:xfrm>
            <a:off x="200025" y="4029075"/>
            <a:ext cx="1339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t>anchor and</a:t>
            </a:r>
          </a:p>
          <a:p>
            <a:pPr eaLnBrk="1" hangingPunct="1"/>
            <a:r>
              <a:rPr lang="en-US"/>
              <a:t>hyperlink</a:t>
            </a:r>
          </a:p>
        </p:txBody>
      </p:sp>
      <p:cxnSp>
        <p:nvCxnSpPr>
          <p:cNvPr id="56332" name="Straight Arrow Connector 16"/>
          <p:cNvCxnSpPr>
            <a:cxnSpLocks noChangeShapeType="1"/>
          </p:cNvCxnSpPr>
          <p:nvPr/>
        </p:nvCxnSpPr>
        <p:spPr bwMode="auto">
          <a:xfrm flipV="1">
            <a:off x="962025" y="3717925"/>
            <a:ext cx="1171575" cy="406400"/>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6333" name="Slide Number Placeholder 1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DDCBCBC2-6129-4A87-B0B9-A1A071ECB51E}" type="slidenum">
              <a:rPr lang="en-US" smtClean="0"/>
              <a:pPr eaLnBrk="1" hangingPunct="1"/>
              <a:t>46</a:t>
            </a:fld>
            <a:endParaRPr lang="en-US" smtClean="0"/>
          </a:p>
        </p:txBody>
      </p:sp>
    </p:spTree>
    <p:extLst>
      <p:ext uri="{BB962C8B-B14F-4D97-AF65-F5344CB8AC3E}">
        <p14:creationId xmlns:p14="http://schemas.microsoft.com/office/powerpoint/2010/main" val="11287172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dirty="0" smtClean="0">
                <a:latin typeface="Arial" charset="0"/>
                <a:cs typeface="Arial" charset="0"/>
              </a:rPr>
              <a:t>Static Web Pages (3)</a:t>
            </a:r>
          </a:p>
        </p:txBody>
      </p:sp>
      <p:sp>
        <p:nvSpPr>
          <p:cNvPr id="57347" name="Rectangle 3"/>
          <p:cNvSpPr>
            <a:spLocks noGrp="1" noChangeArrowheads="1"/>
          </p:cNvSpPr>
          <p:nvPr>
            <p:ph idx="1"/>
          </p:nvPr>
        </p:nvSpPr>
        <p:spPr>
          <a:xfrm>
            <a:off x="287338" y="5861050"/>
            <a:ext cx="8856662" cy="692150"/>
          </a:xfrm>
        </p:spPr>
        <p:txBody>
          <a:bodyPr/>
          <a:lstStyle/>
          <a:p>
            <a:pPr algn="ctr" eaLnBrk="1" hangingPunct="1">
              <a:buFontTx/>
              <a:buNone/>
            </a:pPr>
            <a:r>
              <a:rPr lang="en-US" dirty="0" smtClean="0">
                <a:latin typeface="Arial" charset="0"/>
                <a:cs typeface="Arial" charset="0"/>
              </a:rPr>
              <a:t>The formatted page (see previous slide).</a:t>
            </a:r>
          </a:p>
        </p:txBody>
      </p:sp>
      <p:pic>
        <p:nvPicPr>
          <p:cNvPr id="573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613" y="1063625"/>
            <a:ext cx="6829425"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4C815F0-08AE-4A64-8C71-3C7B84713501}" type="slidenum">
              <a:rPr lang="en-US" smtClean="0"/>
              <a:pPr eaLnBrk="1" hangingPunct="1"/>
              <a:t>47</a:t>
            </a:fld>
            <a:endParaRPr lang="en-US" smtClean="0"/>
          </a:p>
        </p:txBody>
      </p:sp>
    </p:spTree>
    <p:extLst>
      <p:ext uri="{BB962C8B-B14F-4D97-AF65-F5344CB8AC3E}">
        <p14:creationId xmlns:p14="http://schemas.microsoft.com/office/powerpoint/2010/main" val="13451825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smtClean="0"/>
              <a:t>Static Web Pages (5)</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44035" name="Rectangle 3"/>
          <p:cNvSpPr>
            <a:spLocks noGrp="1" noChangeArrowheads="1"/>
          </p:cNvSpPr>
          <p:nvPr>
            <p:ph idx="1"/>
          </p:nvPr>
        </p:nvSpPr>
        <p:spPr>
          <a:xfrm>
            <a:off x="1333499" y="1154833"/>
            <a:ext cx="7371113" cy="4600081"/>
          </a:xfrm>
        </p:spPr>
        <p:txBody>
          <a:bodyPr/>
          <a:lstStyle/>
          <a:p>
            <a:r>
              <a:rPr lang="en-US" dirty="0" smtClean="0"/>
              <a:t>Progression of features through HTML 5.0</a:t>
            </a:r>
          </a:p>
        </p:txBody>
      </p:sp>
      <p:pic>
        <p:nvPicPr>
          <p:cNvPr id="44036" name="Picture 2"/>
          <p:cNvPicPr>
            <a:picLocks noChangeAspect="1" noChangeArrowheads="1"/>
          </p:cNvPicPr>
          <p:nvPr/>
        </p:nvPicPr>
        <p:blipFill>
          <a:blip r:embed="rId2" cstate="print"/>
          <a:srcRect/>
          <a:stretch>
            <a:fillRect/>
          </a:stretch>
        </p:blipFill>
        <p:spPr bwMode="auto">
          <a:xfrm>
            <a:off x="1464230" y="1636886"/>
            <a:ext cx="6270136" cy="46272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dirty="0" smtClean="0">
                <a:latin typeface="Arial" charset="0"/>
                <a:cs typeface="Arial" charset="0"/>
              </a:rPr>
              <a:t>Static Web Pages (4)</a:t>
            </a:r>
          </a:p>
        </p:txBody>
      </p:sp>
      <p:sp>
        <p:nvSpPr>
          <p:cNvPr id="59395" name="Content Placeholder 2"/>
          <p:cNvSpPr>
            <a:spLocks noGrp="1"/>
          </p:cNvSpPr>
          <p:nvPr>
            <p:ph idx="1"/>
          </p:nvPr>
        </p:nvSpPr>
        <p:spPr/>
        <p:txBody>
          <a:bodyPr/>
          <a:lstStyle/>
          <a:p>
            <a:pPr algn="ctr">
              <a:buFontTx/>
              <a:buNone/>
            </a:pPr>
            <a:r>
              <a:rPr lang="en-US" dirty="0" smtClean="0">
                <a:latin typeface="Arial" charset="0"/>
                <a:cs typeface="Arial" charset="0"/>
              </a:rPr>
              <a:t>The HTML for an order form.</a:t>
            </a:r>
          </a:p>
        </p:txBody>
      </p:sp>
      <p:pic>
        <p:nvPicPr>
          <p:cNvPr id="593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036" y="1798945"/>
            <a:ext cx="5991225"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B7938EF4-9BF8-44BF-AE5F-795A4822C3AD}" type="slidenum">
              <a:rPr lang="en-US" smtClean="0"/>
              <a:pPr eaLnBrk="1" hangingPunct="1"/>
              <a:t>49</a:t>
            </a:fld>
            <a:endParaRPr lang="en-US" smtClean="0"/>
          </a:p>
        </p:txBody>
      </p:sp>
    </p:spTree>
    <p:extLst>
      <p:ext uri="{BB962C8B-B14F-4D97-AF65-F5344CB8AC3E}">
        <p14:creationId xmlns:p14="http://schemas.microsoft.com/office/powerpoint/2010/main" val="19276121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t>DNS – Domain Name System</a:t>
            </a:r>
          </a:p>
        </p:txBody>
      </p:sp>
      <p:sp>
        <p:nvSpPr>
          <p:cNvPr id="7171" name="Rectangle 3"/>
          <p:cNvSpPr>
            <a:spLocks noGrp="1" noChangeArrowheads="1"/>
          </p:cNvSpPr>
          <p:nvPr>
            <p:ph idx="1"/>
          </p:nvPr>
        </p:nvSpPr>
        <p:spPr/>
        <p:txBody>
          <a:bodyPr/>
          <a:lstStyle/>
          <a:p>
            <a:r>
              <a:rPr lang="en-US" dirty="0" smtClean="0"/>
              <a:t>The DNS resolves high-level human readable names for computers to low-level IP addresses</a:t>
            </a:r>
          </a:p>
          <a:p>
            <a:pPr lvl="3"/>
            <a:endParaRPr lang="en-US" dirty="0" smtClean="0"/>
          </a:p>
          <a:p>
            <a:pPr lvl="1"/>
            <a:r>
              <a:rPr lang="en-US" dirty="0" smtClean="0"/>
              <a:t>DNS name space </a:t>
            </a:r>
            <a:r>
              <a:rPr lang="en-US" dirty="0" smtClean="0">
                <a:solidFill>
                  <a:srgbClr val="0000FF"/>
                </a:solidFill>
              </a:rPr>
              <a:t>»</a:t>
            </a:r>
            <a:endParaRPr lang="en-US" dirty="0" smtClean="0"/>
          </a:p>
          <a:p>
            <a:pPr lvl="1"/>
            <a:r>
              <a:rPr lang="en-US" dirty="0" smtClean="0"/>
              <a:t>Domain Resource records </a:t>
            </a:r>
            <a:r>
              <a:rPr lang="en-US" dirty="0" smtClean="0">
                <a:solidFill>
                  <a:srgbClr val="0000FF"/>
                </a:solidFill>
              </a:rPr>
              <a:t>»</a:t>
            </a:r>
            <a:endParaRPr lang="en-US" dirty="0" smtClean="0"/>
          </a:p>
          <a:p>
            <a:pPr lvl="1"/>
            <a:r>
              <a:rPr lang="en-US" dirty="0" smtClean="0"/>
              <a:t>Name servers </a:t>
            </a:r>
            <a:r>
              <a:rPr lang="en-US" dirty="0" smtClean="0">
                <a:solidFill>
                  <a:srgbClr val="0000FF"/>
                </a:solidFill>
              </a:rPr>
              <a:t>»</a:t>
            </a:r>
            <a:endParaRPr lang="en-US" dirty="0" smtClean="0"/>
          </a:p>
          <a:p>
            <a:endParaRPr lang="en-US" dirty="0" smtClean="0"/>
          </a:p>
        </p:txBody>
      </p:sp>
      <p:sp>
        <p:nvSpPr>
          <p:cNvPr id="6" name="Footer Placeholder 5"/>
          <p:cNvSpPr>
            <a:spLocks noGrp="1"/>
          </p:cNvSpPr>
          <p:nvPr>
            <p:ph type="ftr" sz="quarter" idx="10"/>
          </p:nvPr>
        </p:nvSpPr>
        <p:spPr/>
        <p:txBody>
          <a:bodyPr/>
          <a:lstStyle/>
          <a:p>
            <a:pPr>
              <a:defRPr/>
            </a:pPr>
            <a:r>
              <a:rPr lang="en-US" smtClean="0"/>
              <a:t>CN5E by Tanenbaum &amp; Wetherall, © Pearson Education-Prentice Hall and D. Wetherall, 2011</a:t>
            </a:r>
            <a:endParaRPr lang="en-US" i="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dirty="0" smtClean="0">
                <a:latin typeface="Arial" charset="0"/>
                <a:cs typeface="Arial" charset="0"/>
              </a:rPr>
              <a:t>Static Web Pages (4)</a:t>
            </a:r>
          </a:p>
        </p:txBody>
      </p:sp>
      <p:sp>
        <p:nvSpPr>
          <p:cNvPr id="60419" name="Rectangle 3"/>
          <p:cNvSpPr>
            <a:spLocks noGrp="1" noChangeArrowheads="1"/>
          </p:cNvSpPr>
          <p:nvPr>
            <p:ph idx="1"/>
          </p:nvPr>
        </p:nvSpPr>
        <p:spPr>
          <a:xfrm>
            <a:off x="287338" y="5715000"/>
            <a:ext cx="8856662" cy="838200"/>
          </a:xfrm>
        </p:spPr>
        <p:txBody>
          <a:bodyPr/>
          <a:lstStyle/>
          <a:p>
            <a:pPr algn="ctr" eaLnBrk="1" hangingPunct="1">
              <a:buFontTx/>
              <a:buNone/>
            </a:pPr>
            <a:r>
              <a:rPr lang="en-US" smtClean="0">
                <a:latin typeface="Arial" charset="0"/>
                <a:cs typeface="Arial" charset="0"/>
              </a:rPr>
              <a:t>The formatted page.</a:t>
            </a:r>
          </a:p>
        </p:txBody>
      </p:sp>
      <p:pic>
        <p:nvPicPr>
          <p:cNvPr id="604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 y="1319213"/>
            <a:ext cx="7458075"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TextBox 4"/>
          <p:cNvSpPr txBox="1">
            <a:spLocks noChangeArrowheads="1"/>
          </p:cNvSpPr>
          <p:nvPr/>
        </p:nvSpPr>
        <p:spPr bwMode="auto">
          <a:xfrm>
            <a:off x="565150" y="5233988"/>
            <a:ext cx="1492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t>Radio button</a:t>
            </a:r>
          </a:p>
        </p:txBody>
      </p:sp>
      <p:cxnSp>
        <p:nvCxnSpPr>
          <p:cNvPr id="60422" name="Straight Arrow Connector 5"/>
          <p:cNvCxnSpPr>
            <a:cxnSpLocks noChangeShapeType="1"/>
          </p:cNvCxnSpPr>
          <p:nvPr/>
        </p:nvCxnSpPr>
        <p:spPr bwMode="auto">
          <a:xfrm flipV="1">
            <a:off x="2057400" y="4219575"/>
            <a:ext cx="495300" cy="1198563"/>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60423" name="Straight Arrow Connector 7"/>
          <p:cNvCxnSpPr>
            <a:cxnSpLocks noChangeShapeType="1"/>
            <a:stCxn id="60421" idx="3"/>
          </p:cNvCxnSpPr>
          <p:nvPr/>
        </p:nvCxnSpPr>
        <p:spPr bwMode="auto">
          <a:xfrm flipV="1">
            <a:off x="2057400" y="4219575"/>
            <a:ext cx="1419225" cy="1198563"/>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60424" name="TextBox 9"/>
          <p:cNvSpPr txBox="1">
            <a:spLocks noChangeArrowheads="1"/>
          </p:cNvSpPr>
          <p:nvPr/>
        </p:nvSpPr>
        <p:spPr bwMode="auto">
          <a:xfrm>
            <a:off x="4572000" y="5267325"/>
            <a:ext cx="1158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t>checkbox</a:t>
            </a:r>
          </a:p>
        </p:txBody>
      </p:sp>
      <p:cxnSp>
        <p:nvCxnSpPr>
          <p:cNvPr id="60425" name="Straight Arrow Connector 10"/>
          <p:cNvCxnSpPr>
            <a:cxnSpLocks noChangeShapeType="1"/>
          </p:cNvCxnSpPr>
          <p:nvPr/>
        </p:nvCxnSpPr>
        <p:spPr bwMode="auto">
          <a:xfrm flipV="1">
            <a:off x="5324475" y="4219575"/>
            <a:ext cx="561975" cy="1122363"/>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60426"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B19C6B09-224C-4DED-A880-58B10263FAEA}" type="slidenum">
              <a:rPr lang="en-US" smtClean="0"/>
              <a:pPr eaLnBrk="1" hangingPunct="1"/>
              <a:t>50</a:t>
            </a:fld>
            <a:endParaRPr lang="en-US" smtClean="0"/>
          </a:p>
        </p:txBody>
      </p:sp>
    </p:spTree>
    <p:extLst>
      <p:ext uri="{BB962C8B-B14F-4D97-AF65-F5344CB8AC3E}">
        <p14:creationId xmlns:p14="http://schemas.microsoft.com/office/powerpoint/2010/main" val="30376338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0" y="314325"/>
            <a:ext cx="9144000" cy="1143000"/>
          </a:xfrm>
        </p:spPr>
        <p:txBody>
          <a:bodyPr/>
          <a:lstStyle/>
          <a:p>
            <a:pPr eaLnBrk="1" hangingPunct="1"/>
            <a:r>
              <a:rPr lang="en-US" smtClean="0">
                <a:latin typeface="Arial" charset="0"/>
                <a:cs typeface="Arial" charset="0"/>
              </a:rPr>
              <a:t>Forms</a:t>
            </a:r>
          </a:p>
        </p:txBody>
      </p:sp>
      <p:sp>
        <p:nvSpPr>
          <p:cNvPr id="61443" name="Rectangle 3"/>
          <p:cNvSpPr>
            <a:spLocks noGrp="1" noChangeArrowheads="1"/>
          </p:cNvSpPr>
          <p:nvPr>
            <p:ph idx="1"/>
          </p:nvPr>
        </p:nvSpPr>
        <p:spPr>
          <a:xfrm>
            <a:off x="674688" y="1517650"/>
            <a:ext cx="8469312" cy="4845050"/>
          </a:xfrm>
        </p:spPr>
        <p:txBody>
          <a:bodyPr/>
          <a:lstStyle/>
          <a:p>
            <a:pPr marL="0" indent="0">
              <a:buFontTx/>
              <a:buChar char="•"/>
            </a:pPr>
            <a:r>
              <a:rPr lang="en-US" sz="2800" smtClean="0">
                <a:latin typeface="Arial" charset="0"/>
                <a:cs typeface="Arial" charset="0"/>
              </a:rPr>
              <a:t> Additional capabilities:</a:t>
            </a:r>
            <a:endParaRPr lang="en-US" sz="3200" smtClean="0">
              <a:latin typeface="Arial" charset="0"/>
              <a:cs typeface="Arial" charset="0"/>
            </a:endParaRPr>
          </a:p>
          <a:p>
            <a:pPr marL="723900" lvl="1" indent="-342900"/>
            <a:r>
              <a:rPr lang="en-US" sz="2800" smtClean="0">
                <a:latin typeface="Arial" charset="0"/>
                <a:cs typeface="Arial" charset="0"/>
              </a:rPr>
              <a:t>Drop-down lists</a:t>
            </a:r>
          </a:p>
          <a:p>
            <a:pPr marL="723900" lvl="1" indent="-342900"/>
            <a:r>
              <a:rPr lang="en-US" sz="2800" smtClean="0">
                <a:latin typeface="Arial" charset="0"/>
                <a:cs typeface="Arial" charset="0"/>
              </a:rPr>
              <a:t>Password fields</a:t>
            </a:r>
          </a:p>
          <a:p>
            <a:pPr marL="723900" lvl="1" indent="-342900"/>
            <a:r>
              <a:rPr lang="en-US" sz="2800" smtClean="0">
                <a:latin typeface="Arial" charset="0"/>
                <a:cs typeface="Arial" charset="0"/>
              </a:rPr>
              <a:t>Multi-line text</a:t>
            </a:r>
          </a:p>
          <a:p>
            <a:pPr marL="723900" lvl="1" indent="-342900"/>
            <a:r>
              <a:rPr lang="en-US" sz="2800" smtClean="0">
                <a:latin typeface="Arial" charset="0"/>
                <a:cs typeface="Arial" charset="0"/>
              </a:rPr>
              <a:t>Default values</a:t>
            </a:r>
          </a:p>
        </p:txBody>
      </p:sp>
      <p:sp>
        <p:nvSpPr>
          <p:cNvPr id="6144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6436A789-49C1-4578-98FB-A64DF5E9F6A8}" type="slidenum">
              <a:rPr lang="en-US" smtClean="0"/>
              <a:pPr eaLnBrk="1" hangingPunct="1"/>
              <a:t>51</a:t>
            </a:fld>
            <a:endParaRPr lang="en-US" smtClean="0"/>
          </a:p>
        </p:txBody>
      </p:sp>
    </p:spTree>
    <p:extLst>
      <p:ext uri="{BB962C8B-B14F-4D97-AF65-F5344CB8AC3E}">
        <p14:creationId xmlns:p14="http://schemas.microsoft.com/office/powerpoint/2010/main" val="38985532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0" y="314325"/>
            <a:ext cx="9144000" cy="1143000"/>
          </a:xfrm>
        </p:spPr>
        <p:txBody>
          <a:bodyPr/>
          <a:lstStyle/>
          <a:p>
            <a:pPr eaLnBrk="1" hangingPunct="1"/>
            <a:r>
              <a:rPr lang="en-US" smtClean="0">
                <a:latin typeface="Arial" charset="0"/>
                <a:cs typeface="Arial" charset="0"/>
              </a:rPr>
              <a:t>Cascading Style Sheets (CSS)</a:t>
            </a:r>
          </a:p>
        </p:txBody>
      </p:sp>
      <p:sp>
        <p:nvSpPr>
          <p:cNvPr id="62467" name="Rectangle 3"/>
          <p:cNvSpPr>
            <a:spLocks noGrp="1" noChangeArrowheads="1"/>
          </p:cNvSpPr>
          <p:nvPr>
            <p:ph idx="1"/>
          </p:nvPr>
        </p:nvSpPr>
        <p:spPr>
          <a:xfrm>
            <a:off x="674688" y="1517650"/>
            <a:ext cx="8469312" cy="4845050"/>
          </a:xfrm>
        </p:spPr>
        <p:txBody>
          <a:bodyPr/>
          <a:lstStyle/>
          <a:p>
            <a:pPr marL="0" indent="0">
              <a:buFontTx/>
              <a:buChar char="•"/>
            </a:pPr>
            <a:r>
              <a:rPr lang="en-US" sz="2800" smtClean="0">
                <a:latin typeface="Arial" charset="0"/>
                <a:cs typeface="Arial" charset="0"/>
              </a:rPr>
              <a:t> Logical, rather than physical formatting</a:t>
            </a:r>
          </a:p>
          <a:p>
            <a:pPr marL="381000" lvl="1" indent="0">
              <a:buFontTx/>
              <a:buChar char="•"/>
            </a:pPr>
            <a:r>
              <a:rPr lang="en-US" smtClean="0">
                <a:latin typeface="Arial" charset="0"/>
                <a:cs typeface="Arial" charset="0"/>
              </a:rPr>
              <a:t> </a:t>
            </a:r>
            <a:r>
              <a:rPr lang="en-US" sz="2400" smtClean="0">
                <a:latin typeface="Arial" charset="0"/>
                <a:cs typeface="Arial" charset="0"/>
              </a:rPr>
              <a:t>rather than applying a bold format to a string, apply a set of formatting attributes to a portion of the document such as the first paragraph or all paragraphs</a:t>
            </a:r>
          </a:p>
          <a:p>
            <a:pPr marL="381000" lvl="1" indent="0">
              <a:buFontTx/>
              <a:buChar char="•"/>
            </a:pPr>
            <a:r>
              <a:rPr lang="en-US" sz="2400" smtClean="0">
                <a:latin typeface="Arial" charset="0"/>
                <a:cs typeface="Arial" charset="0"/>
              </a:rPr>
              <a:t> enables consistent style across documents</a:t>
            </a:r>
          </a:p>
          <a:p>
            <a:pPr marL="381000" lvl="1" indent="0">
              <a:buFontTx/>
              <a:buChar char="•"/>
            </a:pPr>
            <a:r>
              <a:rPr lang="en-US" sz="2400" smtClean="0">
                <a:latin typeface="Arial" charset="0"/>
                <a:cs typeface="Arial" charset="0"/>
              </a:rPr>
              <a:t> enables a change to be applied to all documents that use that style sheet</a:t>
            </a:r>
          </a:p>
          <a:p>
            <a:pPr marL="381000" lvl="1" indent="0">
              <a:buFontTx/>
              <a:buChar char="•"/>
            </a:pPr>
            <a:r>
              <a:rPr lang="en-US" sz="2400" smtClean="0">
                <a:latin typeface="Arial" charset="0"/>
                <a:cs typeface="Arial" charset="0"/>
              </a:rPr>
              <a:t> permits HTML developers to concentrate on content, not appearance</a:t>
            </a:r>
            <a:endParaRPr lang="en-US" sz="3200" smtClean="0">
              <a:latin typeface="Arial" charset="0"/>
              <a:cs typeface="Arial" charset="0"/>
            </a:endParaRPr>
          </a:p>
        </p:txBody>
      </p:sp>
      <p:sp>
        <p:nvSpPr>
          <p:cNvPr id="6246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DDF56508-50AB-45C4-9BC4-E39D88431124}" type="slidenum">
              <a:rPr lang="en-US" smtClean="0"/>
              <a:pPr eaLnBrk="1" hangingPunct="1"/>
              <a:t>52</a:t>
            </a:fld>
            <a:endParaRPr lang="en-US" smtClean="0"/>
          </a:p>
        </p:txBody>
      </p:sp>
    </p:spTree>
    <p:extLst>
      <p:ext uri="{BB962C8B-B14F-4D97-AF65-F5344CB8AC3E}">
        <p14:creationId xmlns:p14="http://schemas.microsoft.com/office/powerpoint/2010/main" val="14954022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smtClean="0"/>
              <a:t>Dynamic Pages &amp; Web Applications (1)</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47107" name="Rectangle 3"/>
          <p:cNvSpPr>
            <a:spLocks noGrp="1" noChangeArrowheads="1"/>
          </p:cNvSpPr>
          <p:nvPr>
            <p:ph idx="1"/>
          </p:nvPr>
        </p:nvSpPr>
        <p:spPr>
          <a:xfrm>
            <a:off x="1304924" y="1438275"/>
            <a:ext cx="7315201" cy="4019550"/>
          </a:xfrm>
        </p:spPr>
        <p:txBody>
          <a:bodyPr/>
          <a:lstStyle/>
          <a:p>
            <a:r>
              <a:rPr lang="en-US" dirty="0" smtClean="0"/>
              <a:t>Dynamic pages are generated by programs running at the server (with a database) and the client</a:t>
            </a:r>
          </a:p>
          <a:p>
            <a:pPr lvl="1"/>
            <a:r>
              <a:rPr lang="en-US" dirty="0" smtClean="0"/>
              <a:t>E.g., PHP at server*, JavaScript at client</a:t>
            </a:r>
          </a:p>
          <a:p>
            <a:pPr lvl="1"/>
            <a:r>
              <a:rPr lang="en-US" dirty="0" smtClean="0"/>
              <a:t>Pages vary each time like using an application</a:t>
            </a:r>
          </a:p>
        </p:txBody>
      </p:sp>
      <p:pic>
        <p:nvPicPr>
          <p:cNvPr id="47108" name="Picture 2"/>
          <p:cNvPicPr>
            <a:picLocks noChangeAspect="1" noChangeArrowheads="1"/>
          </p:cNvPicPr>
          <p:nvPr/>
        </p:nvPicPr>
        <p:blipFill>
          <a:blip r:embed="rId2" cstate="print"/>
          <a:srcRect/>
          <a:stretch>
            <a:fillRect/>
          </a:stretch>
        </p:blipFill>
        <p:spPr bwMode="auto">
          <a:xfrm>
            <a:off x="442913" y="3224213"/>
            <a:ext cx="8239125" cy="2543175"/>
          </a:xfrm>
          <a:prstGeom prst="rect">
            <a:avLst/>
          </a:prstGeom>
          <a:noFill/>
          <a:ln w="9525">
            <a:noFill/>
            <a:miter lim="800000"/>
            <a:headEnd/>
            <a:tailEnd/>
          </a:ln>
        </p:spPr>
      </p:pic>
      <p:sp>
        <p:nvSpPr>
          <p:cNvPr id="6" name="TextBox 1"/>
          <p:cNvSpPr txBox="1">
            <a:spLocks noChangeArrowheads="1"/>
          </p:cNvSpPr>
          <p:nvPr/>
        </p:nvSpPr>
        <p:spPr bwMode="auto">
          <a:xfrm>
            <a:off x="1398588" y="6148992"/>
            <a:ext cx="6327775" cy="36988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t>This is similar to what happens when you use Google maps </a:t>
            </a:r>
          </a:p>
        </p:txBody>
      </p:sp>
      <p:sp>
        <p:nvSpPr>
          <p:cNvPr id="7" name="TextBox 1"/>
          <p:cNvSpPr txBox="1">
            <a:spLocks noChangeArrowheads="1"/>
          </p:cNvSpPr>
          <p:nvPr/>
        </p:nvSpPr>
        <p:spPr bwMode="auto">
          <a:xfrm>
            <a:off x="778912" y="5705277"/>
            <a:ext cx="8042586" cy="30777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smtClean="0"/>
              <a:t>* Or use CGI at server to invoke a program which returns HTML, including the data to be displayed </a:t>
            </a:r>
            <a:endParaRPr lang="en-US" sz="14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smtClean="0"/>
              <a:t>Dynamic Pages &amp; Web Applications (2)</a:t>
            </a:r>
            <a:endParaRPr lang="en-US" dirty="0" smtClean="0"/>
          </a:p>
        </p:txBody>
      </p:sp>
      <p:sp>
        <p:nvSpPr>
          <p:cNvPr id="10" name="Footer Placeholder 9"/>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48131" name="Rectangle 3"/>
          <p:cNvSpPr>
            <a:spLocks noGrp="1" noChangeArrowheads="1"/>
          </p:cNvSpPr>
          <p:nvPr>
            <p:ph idx="1"/>
          </p:nvPr>
        </p:nvSpPr>
        <p:spPr/>
        <p:txBody>
          <a:bodyPr/>
          <a:lstStyle/>
          <a:p>
            <a:endParaRPr lang="en-US" dirty="0" smtClean="0"/>
          </a:p>
          <a:p>
            <a:endParaRPr lang="en-US" dirty="0" smtClean="0"/>
          </a:p>
          <a:p>
            <a:endParaRPr lang="en-US" dirty="0" smtClean="0"/>
          </a:p>
        </p:txBody>
      </p:sp>
      <p:pic>
        <p:nvPicPr>
          <p:cNvPr id="48132" name="Picture 2"/>
          <p:cNvPicPr>
            <a:picLocks noChangeAspect="1" noChangeArrowheads="1"/>
          </p:cNvPicPr>
          <p:nvPr/>
        </p:nvPicPr>
        <p:blipFill>
          <a:blip r:embed="rId2" cstate="print"/>
          <a:srcRect b="12054"/>
          <a:stretch>
            <a:fillRect/>
          </a:stretch>
        </p:blipFill>
        <p:spPr bwMode="auto">
          <a:xfrm>
            <a:off x="3432176" y="1168400"/>
            <a:ext cx="5035550" cy="1884363"/>
          </a:xfrm>
          <a:prstGeom prst="rect">
            <a:avLst/>
          </a:prstGeom>
          <a:noFill/>
          <a:ln w="9525">
            <a:noFill/>
            <a:miter lim="800000"/>
            <a:headEnd/>
            <a:tailEnd/>
          </a:ln>
        </p:spPr>
      </p:pic>
      <p:pic>
        <p:nvPicPr>
          <p:cNvPr id="48133" name="Picture 3"/>
          <p:cNvPicPr>
            <a:picLocks noChangeAspect="1" noChangeArrowheads="1"/>
          </p:cNvPicPr>
          <p:nvPr/>
        </p:nvPicPr>
        <p:blipFill>
          <a:blip r:embed="rId3" cstate="print"/>
          <a:srcRect b="18008"/>
          <a:stretch>
            <a:fillRect/>
          </a:stretch>
        </p:blipFill>
        <p:spPr bwMode="auto">
          <a:xfrm>
            <a:off x="3209925" y="3143250"/>
            <a:ext cx="4829175" cy="1546225"/>
          </a:xfrm>
          <a:prstGeom prst="rect">
            <a:avLst/>
          </a:prstGeom>
          <a:noFill/>
          <a:ln w="9525">
            <a:noFill/>
            <a:miter lim="800000"/>
            <a:headEnd/>
            <a:tailEnd/>
          </a:ln>
        </p:spPr>
      </p:pic>
      <p:pic>
        <p:nvPicPr>
          <p:cNvPr id="48134" name="Picture 4"/>
          <p:cNvPicPr>
            <a:picLocks noChangeAspect="1" noChangeArrowheads="1"/>
          </p:cNvPicPr>
          <p:nvPr/>
        </p:nvPicPr>
        <p:blipFill>
          <a:blip r:embed="rId4" cstate="print"/>
          <a:srcRect/>
          <a:stretch>
            <a:fillRect/>
          </a:stretch>
        </p:blipFill>
        <p:spPr bwMode="auto">
          <a:xfrm>
            <a:off x="3400425" y="4772025"/>
            <a:ext cx="2914650" cy="1562100"/>
          </a:xfrm>
          <a:prstGeom prst="rect">
            <a:avLst/>
          </a:prstGeom>
          <a:noFill/>
          <a:ln w="9525">
            <a:noFill/>
            <a:miter lim="800000"/>
            <a:headEnd/>
            <a:tailEnd/>
          </a:ln>
        </p:spPr>
      </p:pic>
      <p:sp>
        <p:nvSpPr>
          <p:cNvPr id="14" name="Right Brace 13"/>
          <p:cNvSpPr/>
          <p:nvPr/>
        </p:nvSpPr>
        <p:spPr bwMode="auto">
          <a:xfrm flipH="1">
            <a:off x="3248025" y="3244027"/>
            <a:ext cx="233994" cy="1308923"/>
          </a:xfrm>
          <a:prstGeom prst="rightBrace">
            <a:avLst/>
          </a:prstGeom>
          <a:noFill/>
          <a:ln w="19050" cap="flat" cmpd="sng" algn="ctr">
            <a:solidFill>
              <a:schemeClr val="accent3">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TextBox 14"/>
          <p:cNvSpPr txBox="1"/>
          <p:nvPr/>
        </p:nvSpPr>
        <p:spPr>
          <a:xfrm>
            <a:off x="819151" y="1582897"/>
            <a:ext cx="2590799" cy="1015663"/>
          </a:xfrm>
          <a:prstGeom prst="rect">
            <a:avLst/>
          </a:prstGeom>
          <a:noFill/>
        </p:spPr>
        <p:txBody>
          <a:bodyPr wrap="square" rtlCol="0">
            <a:spAutoFit/>
          </a:bodyPr>
          <a:lstStyle/>
          <a:p>
            <a:r>
              <a:rPr lang="en-US" sz="2000" dirty="0" smtClean="0"/>
              <a:t>Web page that gets form input and calls a server program </a:t>
            </a:r>
          </a:p>
        </p:txBody>
      </p:sp>
      <p:sp>
        <p:nvSpPr>
          <p:cNvPr id="16" name="Right Brace 15"/>
          <p:cNvSpPr/>
          <p:nvPr/>
        </p:nvSpPr>
        <p:spPr bwMode="auto">
          <a:xfrm flipH="1">
            <a:off x="3257549" y="1257301"/>
            <a:ext cx="224469" cy="1700232"/>
          </a:xfrm>
          <a:prstGeom prst="rightBrace">
            <a:avLst/>
          </a:prstGeom>
          <a:noFill/>
          <a:ln w="19050" cap="flat" cmpd="sng" algn="ctr">
            <a:solidFill>
              <a:schemeClr val="accent3">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Right Brace 16"/>
          <p:cNvSpPr/>
          <p:nvPr/>
        </p:nvSpPr>
        <p:spPr bwMode="auto">
          <a:xfrm flipH="1">
            <a:off x="3248025" y="4863277"/>
            <a:ext cx="233994" cy="1308923"/>
          </a:xfrm>
          <a:prstGeom prst="rightBrace">
            <a:avLst/>
          </a:prstGeom>
          <a:noFill/>
          <a:ln w="19050" cap="flat" cmpd="sng" algn="ctr">
            <a:solidFill>
              <a:schemeClr val="accent3">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TextBox 17"/>
          <p:cNvSpPr txBox="1"/>
          <p:nvPr/>
        </p:nvSpPr>
        <p:spPr>
          <a:xfrm>
            <a:off x="781051" y="3364072"/>
            <a:ext cx="2590799" cy="1015663"/>
          </a:xfrm>
          <a:prstGeom prst="rect">
            <a:avLst/>
          </a:prstGeom>
          <a:noFill/>
        </p:spPr>
        <p:txBody>
          <a:bodyPr wrap="square" rtlCol="0">
            <a:spAutoFit/>
          </a:bodyPr>
          <a:lstStyle/>
          <a:p>
            <a:r>
              <a:rPr lang="en-US" sz="2000" dirty="0" smtClean="0"/>
              <a:t>PHP server program that creates a custom Web page</a:t>
            </a:r>
          </a:p>
        </p:txBody>
      </p:sp>
      <p:sp>
        <p:nvSpPr>
          <p:cNvPr id="19" name="TextBox 18"/>
          <p:cNvSpPr txBox="1"/>
          <p:nvPr/>
        </p:nvSpPr>
        <p:spPr>
          <a:xfrm>
            <a:off x="809626" y="4992847"/>
            <a:ext cx="2590799" cy="1015663"/>
          </a:xfrm>
          <a:prstGeom prst="rect">
            <a:avLst/>
          </a:prstGeom>
          <a:noFill/>
        </p:spPr>
        <p:txBody>
          <a:bodyPr wrap="square" rtlCol="0">
            <a:spAutoFit/>
          </a:bodyPr>
          <a:lstStyle/>
          <a:p>
            <a:r>
              <a:rPr lang="en-US" sz="2000" dirty="0" smtClean="0"/>
              <a:t>Resulting Web page (for inputs “Barbara” and “32”)</a:t>
            </a:r>
          </a:p>
        </p:txBody>
      </p:sp>
      <p:sp>
        <p:nvSpPr>
          <p:cNvPr id="20" name="Rectangle 19"/>
          <p:cNvSpPr/>
          <p:nvPr/>
        </p:nvSpPr>
        <p:spPr bwMode="auto">
          <a:xfrm>
            <a:off x="3981451" y="3800475"/>
            <a:ext cx="1704974" cy="180975"/>
          </a:xfrm>
          <a:prstGeom prst="rect">
            <a:avLst/>
          </a:prstGeom>
          <a:solidFill>
            <a:srgbClr val="FF2BD8">
              <a:alpha val="5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1" name="Rectangle 20"/>
          <p:cNvSpPr/>
          <p:nvPr/>
        </p:nvSpPr>
        <p:spPr bwMode="auto">
          <a:xfrm>
            <a:off x="5943601" y="4000501"/>
            <a:ext cx="1895474" cy="190500"/>
          </a:xfrm>
          <a:prstGeom prst="rect">
            <a:avLst/>
          </a:prstGeom>
          <a:solidFill>
            <a:srgbClr val="FF2BD8">
              <a:alpha val="5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TextBox 21"/>
          <p:cNvSpPr txBox="1"/>
          <p:nvPr/>
        </p:nvSpPr>
        <p:spPr>
          <a:xfrm>
            <a:off x="6143627" y="3190845"/>
            <a:ext cx="1400174" cy="400110"/>
          </a:xfrm>
          <a:prstGeom prst="rect">
            <a:avLst/>
          </a:prstGeom>
          <a:noFill/>
        </p:spPr>
        <p:txBody>
          <a:bodyPr wrap="square" rtlCol="0">
            <a:spAutoFit/>
          </a:bodyPr>
          <a:lstStyle/>
          <a:p>
            <a:r>
              <a:rPr lang="en-US" sz="2000" dirty="0" smtClean="0"/>
              <a:t>PHP calls</a:t>
            </a:r>
          </a:p>
        </p:txBody>
      </p:sp>
      <p:cxnSp>
        <p:nvCxnSpPr>
          <p:cNvPr id="24" name="Straight Arrow Connector 23"/>
          <p:cNvCxnSpPr/>
          <p:nvPr/>
        </p:nvCxnSpPr>
        <p:spPr bwMode="auto">
          <a:xfrm rot="10800000" flipV="1">
            <a:off x="5457826" y="3428999"/>
            <a:ext cx="581025" cy="276225"/>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5400000">
            <a:off x="5995988" y="3709987"/>
            <a:ext cx="352425" cy="11430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23" name="TextBox 9"/>
          <p:cNvSpPr txBox="1">
            <a:spLocks noChangeArrowheads="1"/>
          </p:cNvSpPr>
          <p:nvPr/>
        </p:nvSpPr>
        <p:spPr bwMode="auto">
          <a:xfrm>
            <a:off x="3981451" y="803276"/>
            <a:ext cx="37930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dirty="0"/>
              <a:t>name of script to be executed on server</a:t>
            </a:r>
          </a:p>
        </p:txBody>
      </p:sp>
      <p:cxnSp>
        <p:nvCxnSpPr>
          <p:cNvPr id="25" name="Straight Arrow Connector 10"/>
          <p:cNvCxnSpPr>
            <a:cxnSpLocks noChangeShapeType="1"/>
          </p:cNvCxnSpPr>
          <p:nvPr/>
        </p:nvCxnSpPr>
        <p:spPr bwMode="auto">
          <a:xfrm flipH="1">
            <a:off x="4933950" y="1173163"/>
            <a:ext cx="604838" cy="412750"/>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dirty="0" smtClean="0"/>
              <a:t>Dynamic Pages &amp; Web Applications (3)</a:t>
            </a:r>
          </a:p>
        </p:txBody>
      </p:sp>
      <p:sp>
        <p:nvSpPr>
          <p:cNvPr id="49155" name="Rectangle 3"/>
          <p:cNvSpPr>
            <a:spLocks noGrp="1" noChangeArrowheads="1"/>
          </p:cNvSpPr>
          <p:nvPr>
            <p:ph idx="1"/>
          </p:nvPr>
        </p:nvSpPr>
        <p:spPr/>
        <p:txBody>
          <a:bodyPr/>
          <a:lstStyle/>
          <a:p>
            <a:r>
              <a:rPr lang="en-US" dirty="0" smtClean="0"/>
              <a:t>Dynamic HTML</a:t>
            </a:r>
          </a:p>
        </p:txBody>
      </p:sp>
      <p:sp>
        <p:nvSpPr>
          <p:cNvPr id="5" name="Footer Placeholder 4"/>
          <p:cNvSpPr>
            <a:spLocks noGrp="1"/>
          </p:cNvSpPr>
          <p:nvPr>
            <p:ph type="ftr" sz="quarter" idx="11"/>
          </p:nvPr>
        </p:nvSpPr>
        <p:spPr/>
        <p:txBody>
          <a:bodyPr/>
          <a:lstStyle/>
          <a:p>
            <a:r>
              <a:rPr lang="en-US" smtClean="0"/>
              <a:t>CN5E by Tanenbaum &amp; Wetherall, © Pearson Education-Prentice Hall and D. Wetherall, 2011</a:t>
            </a:r>
            <a:endParaRPr lang="en-US" dirty="0"/>
          </a:p>
        </p:txBody>
      </p:sp>
      <p:pic>
        <p:nvPicPr>
          <p:cNvPr id="49156" name="Picture 2"/>
          <p:cNvPicPr>
            <a:picLocks noChangeAspect="1" noChangeArrowheads="1"/>
          </p:cNvPicPr>
          <p:nvPr/>
        </p:nvPicPr>
        <p:blipFill>
          <a:blip r:embed="rId2" cstate="print"/>
          <a:srcRect/>
          <a:stretch>
            <a:fillRect/>
          </a:stretch>
        </p:blipFill>
        <p:spPr bwMode="auto">
          <a:xfrm>
            <a:off x="3338513" y="1311275"/>
            <a:ext cx="5102225" cy="4870450"/>
          </a:xfrm>
          <a:prstGeom prst="rect">
            <a:avLst/>
          </a:prstGeom>
          <a:noFill/>
          <a:ln w="9525">
            <a:noFill/>
            <a:miter lim="800000"/>
            <a:headEnd/>
            <a:tailEnd/>
          </a:ln>
        </p:spPr>
      </p:pic>
      <p:sp>
        <p:nvSpPr>
          <p:cNvPr id="9" name="TextBox 8"/>
          <p:cNvSpPr txBox="1"/>
          <p:nvPr/>
        </p:nvSpPr>
        <p:spPr>
          <a:xfrm>
            <a:off x="828676" y="1716247"/>
            <a:ext cx="2590799" cy="2246769"/>
          </a:xfrm>
          <a:prstGeom prst="rect">
            <a:avLst/>
          </a:prstGeom>
          <a:noFill/>
        </p:spPr>
        <p:txBody>
          <a:bodyPr wrap="square" rtlCol="0">
            <a:spAutoFit/>
          </a:bodyPr>
          <a:lstStyle/>
          <a:p>
            <a:r>
              <a:rPr lang="en-US" sz="2000" dirty="0"/>
              <a:t>JavaScript program (unrelated to Java), VBScript, Java applets or MS ActiveX controls </a:t>
            </a:r>
            <a:r>
              <a:rPr lang="en-US" sz="2000" dirty="0" smtClean="0"/>
              <a:t>produces result  page in the browser</a:t>
            </a:r>
          </a:p>
        </p:txBody>
      </p:sp>
      <p:sp>
        <p:nvSpPr>
          <p:cNvPr id="10" name="Right Brace 9"/>
          <p:cNvSpPr/>
          <p:nvPr/>
        </p:nvSpPr>
        <p:spPr bwMode="auto">
          <a:xfrm flipH="1">
            <a:off x="3248024" y="1390650"/>
            <a:ext cx="233993" cy="2724149"/>
          </a:xfrm>
          <a:prstGeom prst="rightBrace">
            <a:avLst/>
          </a:prstGeom>
          <a:noFill/>
          <a:ln w="19050" cap="flat" cmpd="sng" algn="ctr">
            <a:solidFill>
              <a:schemeClr val="accent3">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TextBox 10"/>
          <p:cNvSpPr txBox="1"/>
          <p:nvPr/>
        </p:nvSpPr>
        <p:spPr>
          <a:xfrm>
            <a:off x="838201" y="4630897"/>
            <a:ext cx="2590799" cy="1015663"/>
          </a:xfrm>
          <a:prstGeom prst="rect">
            <a:avLst/>
          </a:prstGeom>
          <a:noFill/>
        </p:spPr>
        <p:txBody>
          <a:bodyPr wrap="square" rtlCol="0">
            <a:spAutoFit/>
          </a:bodyPr>
          <a:lstStyle/>
          <a:p>
            <a:r>
              <a:rPr lang="en-US" sz="2000" dirty="0" smtClean="0"/>
              <a:t>First page with form, gets input and calls program above</a:t>
            </a:r>
          </a:p>
        </p:txBody>
      </p:sp>
      <p:sp>
        <p:nvSpPr>
          <p:cNvPr id="12" name="Right Brace 11"/>
          <p:cNvSpPr/>
          <p:nvPr/>
        </p:nvSpPr>
        <p:spPr bwMode="auto">
          <a:xfrm flipH="1">
            <a:off x="3276599" y="4305301"/>
            <a:ext cx="224469" cy="1700232"/>
          </a:xfrm>
          <a:prstGeom prst="rightBrace">
            <a:avLst/>
          </a:prstGeom>
          <a:noFill/>
          <a:ln w="19050" cap="flat" cmpd="sng" algn="ctr">
            <a:solidFill>
              <a:schemeClr val="accent3">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mtClean="0"/>
              <a:t>Dynamic Pages &amp; Web Applications (4)</a:t>
            </a:r>
            <a:endParaRPr lang="en-US" dirty="0" smtClean="0"/>
          </a:p>
        </p:txBody>
      </p:sp>
      <p:sp>
        <p:nvSpPr>
          <p:cNvPr id="6" name="Footer Placeholder 5"/>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50179" name="Rectangle 3"/>
          <p:cNvSpPr>
            <a:spLocks noGrp="1" noChangeArrowheads="1"/>
          </p:cNvSpPr>
          <p:nvPr>
            <p:ph idx="1"/>
          </p:nvPr>
        </p:nvSpPr>
        <p:spPr/>
        <p:txBody>
          <a:bodyPr/>
          <a:lstStyle/>
          <a:p>
            <a:r>
              <a:rPr lang="en-US" dirty="0" smtClean="0"/>
              <a:t>The difference between server and client programs</a:t>
            </a:r>
          </a:p>
        </p:txBody>
      </p:sp>
      <p:grpSp>
        <p:nvGrpSpPr>
          <p:cNvPr id="14" name="Group 13"/>
          <p:cNvGrpSpPr/>
          <p:nvPr/>
        </p:nvGrpSpPr>
        <p:grpSpPr>
          <a:xfrm>
            <a:off x="530225" y="2501900"/>
            <a:ext cx="8084240" cy="2248932"/>
            <a:chOff x="530225" y="3244850"/>
            <a:chExt cx="8084240" cy="2248932"/>
          </a:xfrm>
        </p:grpSpPr>
        <p:pic>
          <p:nvPicPr>
            <p:cNvPr id="50180" name="Picture 2"/>
            <p:cNvPicPr>
              <a:picLocks noChangeAspect="1" noChangeArrowheads="1"/>
            </p:cNvPicPr>
            <p:nvPr/>
          </p:nvPicPr>
          <p:blipFill>
            <a:blip r:embed="rId2" cstate="print"/>
            <a:srcRect/>
            <a:stretch>
              <a:fillRect/>
            </a:stretch>
          </p:blipFill>
          <p:spPr bwMode="auto">
            <a:xfrm>
              <a:off x="530225" y="3244850"/>
              <a:ext cx="3981450" cy="2038350"/>
            </a:xfrm>
            <a:prstGeom prst="rect">
              <a:avLst/>
            </a:prstGeom>
            <a:noFill/>
            <a:ln w="9525">
              <a:noFill/>
              <a:miter lim="800000"/>
              <a:headEnd/>
              <a:tailEnd/>
            </a:ln>
          </p:spPr>
        </p:pic>
        <p:pic>
          <p:nvPicPr>
            <p:cNvPr id="50181" name="Picture 3"/>
            <p:cNvPicPr>
              <a:picLocks noChangeAspect="1" noChangeArrowheads="1"/>
            </p:cNvPicPr>
            <p:nvPr/>
          </p:nvPicPr>
          <p:blipFill>
            <a:blip r:embed="rId3" cstate="print"/>
            <a:srcRect/>
            <a:stretch>
              <a:fillRect/>
            </a:stretch>
          </p:blipFill>
          <p:spPr bwMode="auto">
            <a:xfrm>
              <a:off x="4806950" y="3284538"/>
              <a:ext cx="3600450" cy="2038350"/>
            </a:xfrm>
            <a:prstGeom prst="rect">
              <a:avLst/>
            </a:prstGeom>
            <a:noFill/>
            <a:ln w="9525">
              <a:noFill/>
              <a:miter lim="800000"/>
              <a:headEnd/>
              <a:tailEnd/>
            </a:ln>
          </p:spPr>
        </p:pic>
        <p:sp>
          <p:nvSpPr>
            <p:cNvPr id="10" name="Rectangle 9"/>
            <p:cNvSpPr/>
            <p:nvPr/>
          </p:nvSpPr>
          <p:spPr bwMode="auto">
            <a:xfrm>
              <a:off x="1971675" y="4867275"/>
              <a:ext cx="400050" cy="29527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6296025" y="4867275"/>
              <a:ext cx="400050" cy="29527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TextBox 11"/>
            <p:cNvSpPr txBox="1"/>
            <p:nvPr/>
          </p:nvSpPr>
          <p:spPr>
            <a:xfrm>
              <a:off x="752475" y="5095875"/>
              <a:ext cx="3300904" cy="369332"/>
            </a:xfrm>
            <a:prstGeom prst="rect">
              <a:avLst/>
            </a:prstGeom>
            <a:noFill/>
          </p:spPr>
          <p:txBody>
            <a:bodyPr wrap="none" rtlCol="0">
              <a:spAutoFit/>
            </a:bodyPr>
            <a:lstStyle/>
            <a:p>
              <a:r>
                <a:rPr lang="en-US" dirty="0" smtClean="0">
                  <a:solidFill>
                    <a:srgbClr val="FF2BD8"/>
                  </a:solidFill>
                </a:rPr>
                <a:t>Server-side scripting with PHP</a:t>
              </a:r>
              <a:endParaRPr lang="en-US" dirty="0">
                <a:solidFill>
                  <a:srgbClr val="FF2BD8"/>
                </a:solidFill>
              </a:endParaRPr>
            </a:p>
          </p:txBody>
        </p:sp>
        <p:sp>
          <p:nvSpPr>
            <p:cNvPr id="13" name="TextBox 12"/>
            <p:cNvSpPr txBox="1"/>
            <p:nvPr/>
          </p:nvSpPr>
          <p:spPr>
            <a:xfrm>
              <a:off x="4800600" y="5124450"/>
              <a:ext cx="3813865" cy="369332"/>
            </a:xfrm>
            <a:prstGeom prst="rect">
              <a:avLst/>
            </a:prstGeom>
            <a:noFill/>
          </p:spPr>
          <p:txBody>
            <a:bodyPr wrap="none" rtlCol="0">
              <a:spAutoFit/>
            </a:bodyPr>
            <a:lstStyle/>
            <a:p>
              <a:r>
                <a:rPr lang="en-US" dirty="0" smtClean="0">
                  <a:solidFill>
                    <a:srgbClr val="FF2BD8"/>
                  </a:solidFill>
                </a:rPr>
                <a:t>Client-side scripting with JavaScript</a:t>
              </a:r>
              <a:endParaRPr lang="en-US" dirty="0">
                <a:solidFill>
                  <a:srgbClr val="FF2BD8"/>
                </a:solidFill>
              </a:endParaRPr>
            </a:p>
          </p:txBody>
        </p: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dirty="0" smtClean="0"/>
              <a:t>Dynamic Pages &amp; Web Applications (5)</a:t>
            </a:r>
          </a:p>
        </p:txBody>
      </p:sp>
      <p:sp>
        <p:nvSpPr>
          <p:cNvPr id="4" name="Footer Placeholder 3"/>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51203" name="Rectangle 3"/>
          <p:cNvSpPr>
            <a:spLocks noGrp="1" noChangeArrowheads="1"/>
          </p:cNvSpPr>
          <p:nvPr>
            <p:ph idx="1"/>
          </p:nvPr>
        </p:nvSpPr>
        <p:spPr/>
        <p:txBody>
          <a:bodyPr/>
          <a:lstStyle/>
          <a:p>
            <a:pPr marL="0" lvl="1" indent="0">
              <a:spcBef>
                <a:spcPts val="1800"/>
              </a:spcBef>
              <a:buNone/>
            </a:pPr>
            <a:r>
              <a:rPr lang="en-US" dirty="0" smtClean="0"/>
              <a:t>Web applications use a set of technologies that work together, e.g. AJAX </a:t>
            </a:r>
            <a:r>
              <a:rPr lang="en-US" dirty="0">
                <a:latin typeface="Arial" charset="0"/>
                <a:cs typeface="Arial" charset="0"/>
              </a:rPr>
              <a:t>(Asynchronous </a:t>
            </a:r>
            <a:r>
              <a:rPr lang="en-US" dirty="0" err="1" smtClean="0">
                <a:latin typeface="Arial" charset="0"/>
                <a:cs typeface="Arial" charset="0"/>
              </a:rPr>
              <a:t>JAvaScript</a:t>
            </a:r>
            <a:r>
              <a:rPr lang="en-US" dirty="0" smtClean="0">
                <a:latin typeface="Arial" charset="0"/>
                <a:cs typeface="Arial" charset="0"/>
              </a:rPr>
              <a:t> </a:t>
            </a:r>
            <a:r>
              <a:rPr lang="en-US" dirty="0">
                <a:latin typeface="Arial" charset="0"/>
                <a:cs typeface="Arial" charset="0"/>
              </a:rPr>
              <a:t>and </a:t>
            </a:r>
            <a:r>
              <a:rPr lang="en-US" dirty="0" smtClean="0">
                <a:latin typeface="Arial" charset="0"/>
                <a:cs typeface="Arial" charset="0"/>
              </a:rPr>
              <a:t>Xml)</a:t>
            </a:r>
            <a:r>
              <a:rPr lang="en-US" dirty="0" smtClean="0"/>
              <a:t>:</a:t>
            </a:r>
          </a:p>
          <a:p>
            <a:pPr lvl="1"/>
            <a:r>
              <a:rPr lang="en-US" dirty="0" smtClean="0"/>
              <a:t>HTML and CSS: present information as pages.</a:t>
            </a:r>
          </a:p>
          <a:p>
            <a:pPr lvl="1"/>
            <a:r>
              <a:rPr lang="en-US" dirty="0" smtClean="0"/>
              <a:t>DOM </a:t>
            </a:r>
            <a:r>
              <a:rPr lang="en-US" dirty="0">
                <a:latin typeface="Arial" charset="0"/>
                <a:cs typeface="Arial" charset="0"/>
              </a:rPr>
              <a:t>(Document Object Model</a:t>
            </a:r>
            <a:r>
              <a:rPr lang="en-US" dirty="0" smtClean="0">
                <a:latin typeface="Arial" charset="0"/>
                <a:cs typeface="Arial" charset="0"/>
              </a:rPr>
              <a:t>):</a:t>
            </a:r>
            <a:r>
              <a:rPr lang="en-US" dirty="0" smtClean="0"/>
              <a:t> change parts of pages while they are viewed.</a:t>
            </a:r>
          </a:p>
          <a:p>
            <a:pPr lvl="1"/>
            <a:r>
              <a:rPr lang="en-US" dirty="0" smtClean="0"/>
              <a:t>XML: let programs exchange data with the server.</a:t>
            </a:r>
          </a:p>
          <a:p>
            <a:pPr lvl="2"/>
            <a:r>
              <a:rPr lang="en-US" dirty="0" smtClean="0"/>
              <a:t>Example of an XML dialect: XBRL</a:t>
            </a:r>
          </a:p>
          <a:p>
            <a:pPr lvl="1"/>
            <a:r>
              <a:rPr lang="en-US" dirty="0" smtClean="0"/>
              <a:t>Asynchronous way to send and retrieve XML data without blocking screen.</a:t>
            </a:r>
          </a:p>
          <a:p>
            <a:pPr lvl="1"/>
            <a:r>
              <a:rPr lang="en-US" dirty="0" smtClean="0"/>
              <a:t>JavaScript as a language to bind all this together.</a:t>
            </a:r>
          </a:p>
        </p:txBody>
      </p:sp>
      <p:sp>
        <p:nvSpPr>
          <p:cNvPr id="2" name="TextBox 1"/>
          <p:cNvSpPr txBox="1"/>
          <p:nvPr/>
        </p:nvSpPr>
        <p:spPr>
          <a:xfrm>
            <a:off x="2197289" y="6042074"/>
            <a:ext cx="5057859" cy="369332"/>
          </a:xfrm>
          <a:prstGeom prst="rect">
            <a:avLst/>
          </a:prstGeom>
          <a:noFill/>
          <a:ln w="19050">
            <a:solidFill>
              <a:schemeClr val="accent1"/>
            </a:solidFill>
          </a:ln>
        </p:spPr>
        <p:txBody>
          <a:bodyPr wrap="none" rtlCol="0">
            <a:spAutoFit/>
          </a:bodyPr>
          <a:lstStyle/>
          <a:p>
            <a:r>
              <a:rPr lang="en-US" dirty="0" smtClean="0"/>
              <a:t>Google Gmail, Maps, Docs written using AJAX</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smtClean="0"/>
              <a:t>Dynamic Pages &amp; Web Applications (6)</a:t>
            </a:r>
            <a:endParaRPr lang="en-US" dirty="0" smtClean="0"/>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53251" name="Rectangle 3"/>
          <p:cNvSpPr>
            <a:spLocks noGrp="1" noChangeArrowheads="1"/>
          </p:cNvSpPr>
          <p:nvPr>
            <p:ph idx="1"/>
          </p:nvPr>
        </p:nvSpPr>
        <p:spPr>
          <a:xfrm>
            <a:off x="914399" y="1397223"/>
            <a:ext cx="7790214" cy="4600081"/>
          </a:xfrm>
        </p:spPr>
        <p:txBody>
          <a:bodyPr/>
          <a:lstStyle/>
          <a:p>
            <a:r>
              <a:rPr lang="en-US" dirty="0" smtClean="0"/>
              <a:t>The DOM (Document Object Model) tree represents Web pages as a structure that programs can alter</a:t>
            </a:r>
          </a:p>
        </p:txBody>
      </p:sp>
      <p:pic>
        <p:nvPicPr>
          <p:cNvPr id="53252" name="Picture 2"/>
          <p:cNvPicPr>
            <a:picLocks noChangeAspect="1" noChangeArrowheads="1"/>
          </p:cNvPicPr>
          <p:nvPr/>
        </p:nvPicPr>
        <p:blipFill>
          <a:blip r:embed="rId2" cstate="print"/>
          <a:srcRect/>
          <a:stretch>
            <a:fillRect/>
          </a:stretch>
        </p:blipFill>
        <p:spPr bwMode="auto">
          <a:xfrm>
            <a:off x="885825" y="2391598"/>
            <a:ext cx="7424738" cy="3620100"/>
          </a:xfrm>
          <a:prstGeom prst="rect">
            <a:avLst/>
          </a:prstGeom>
          <a:noFill/>
          <a:ln w="9525">
            <a:noFill/>
            <a:miter lim="800000"/>
            <a:headEnd/>
            <a:tailEnd/>
          </a:ln>
        </p:spPr>
      </p:pic>
      <p:sp>
        <p:nvSpPr>
          <p:cNvPr id="2" name="TextBox 1"/>
          <p:cNvSpPr txBox="1"/>
          <p:nvPr/>
        </p:nvSpPr>
        <p:spPr>
          <a:xfrm>
            <a:off x="158485" y="6079657"/>
            <a:ext cx="8879418" cy="369332"/>
          </a:xfrm>
          <a:prstGeom prst="rect">
            <a:avLst/>
          </a:prstGeom>
          <a:noFill/>
          <a:ln w="19050">
            <a:solidFill>
              <a:schemeClr val="accent1"/>
            </a:solidFill>
          </a:ln>
        </p:spPr>
        <p:txBody>
          <a:bodyPr wrap="none" rtlCol="0">
            <a:spAutoFit/>
          </a:bodyPr>
          <a:lstStyle/>
          <a:p>
            <a:r>
              <a:rPr lang="en-US" dirty="0" smtClean="0"/>
              <a:t>A program can change part of a page by replacing a node rather than the whole page</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smtClean="0"/>
              <a:t>Dynamic Pages &amp; Web Applications (7)</a:t>
            </a:r>
            <a:endParaRPr lang="en-US" dirty="0" smtClean="0"/>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54275" name="Rectangle 3"/>
          <p:cNvSpPr>
            <a:spLocks noGrp="1" noChangeArrowheads="1"/>
          </p:cNvSpPr>
          <p:nvPr>
            <p:ph idx="1"/>
          </p:nvPr>
        </p:nvSpPr>
        <p:spPr>
          <a:xfrm>
            <a:off x="914399" y="1221843"/>
            <a:ext cx="7790214" cy="4600081"/>
          </a:xfrm>
        </p:spPr>
        <p:txBody>
          <a:bodyPr/>
          <a:lstStyle/>
          <a:p>
            <a:r>
              <a:rPr lang="en-US" dirty="0" smtClean="0"/>
              <a:t>XML captures document structure, not presentation like HTML. Ex:</a:t>
            </a:r>
          </a:p>
        </p:txBody>
      </p:sp>
      <p:pic>
        <p:nvPicPr>
          <p:cNvPr id="54276" name="Picture 2"/>
          <p:cNvPicPr>
            <a:picLocks noChangeAspect="1" noChangeArrowheads="1"/>
          </p:cNvPicPr>
          <p:nvPr/>
        </p:nvPicPr>
        <p:blipFill>
          <a:blip r:embed="rId2" cstate="print"/>
          <a:srcRect l="2858" t="3529" b="1571"/>
          <a:stretch>
            <a:fillRect/>
          </a:stretch>
        </p:blipFill>
        <p:spPr bwMode="auto">
          <a:xfrm>
            <a:off x="2091562" y="2121447"/>
            <a:ext cx="5229116" cy="42514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Computer Networks</a:t>
            </a:r>
            <a:endParaRPr lang="en-US" dirty="0"/>
          </a:p>
        </p:txBody>
      </p:sp>
      <p:sp>
        <p:nvSpPr>
          <p:cNvPr id="3" name="Slide Number Placeholder 2"/>
          <p:cNvSpPr>
            <a:spLocks noGrp="1"/>
          </p:cNvSpPr>
          <p:nvPr>
            <p:ph type="sldNum" sz="quarter" idx="4294967295"/>
          </p:nvPr>
        </p:nvSpPr>
        <p:spPr>
          <a:xfrm>
            <a:off x="6629400" y="6375400"/>
            <a:ext cx="2133600" cy="365125"/>
          </a:xfrm>
          <a:prstGeom prst="rect">
            <a:avLst/>
          </a:prstGeom>
        </p:spPr>
        <p:txBody>
          <a:bodyPr/>
          <a:lstStyle/>
          <a:p>
            <a:fld id="{E7CA9478-788D-42C7-BC35-88005760C6DD}" type="slidenum">
              <a:rPr lang="en-US" smtClean="0"/>
              <a:pPr/>
              <a:t>6</a:t>
            </a:fld>
            <a:endParaRPr lang="en-US"/>
          </a:p>
        </p:txBody>
      </p:sp>
      <p:sp>
        <p:nvSpPr>
          <p:cNvPr id="4" name="Title 3"/>
          <p:cNvSpPr>
            <a:spLocks noGrp="1"/>
          </p:cNvSpPr>
          <p:nvPr>
            <p:ph type="title"/>
          </p:nvPr>
        </p:nvSpPr>
        <p:spPr/>
        <p:txBody>
          <a:bodyPr/>
          <a:lstStyle/>
          <a:p>
            <a:r>
              <a:rPr lang="en-US" smtClean="0"/>
              <a:t>Before the DNS – HOSTS.TXT</a:t>
            </a:r>
            <a:endParaRPr lang="en-US" dirty="0"/>
          </a:p>
        </p:txBody>
      </p:sp>
      <p:sp>
        <p:nvSpPr>
          <p:cNvPr id="5" name="Text Placeholder 4"/>
          <p:cNvSpPr>
            <a:spLocks noGrp="1"/>
          </p:cNvSpPr>
          <p:nvPr>
            <p:ph type="body" sz="quarter" idx="4294967295"/>
          </p:nvPr>
        </p:nvSpPr>
        <p:spPr>
          <a:xfrm>
            <a:off x="228600" y="1701800"/>
            <a:ext cx="5715000" cy="4470400"/>
          </a:xfrm>
          <a:prstGeom prst="rect">
            <a:avLst/>
          </a:prstGeom>
        </p:spPr>
        <p:txBody>
          <a:bodyPr>
            <a:normAutofit/>
          </a:bodyPr>
          <a:lstStyle/>
          <a:p>
            <a:r>
              <a:rPr lang="en-US" dirty="0" smtClean="0"/>
              <a:t>Directory was a file HOSTS.TXT regularly retrieved for all hosts from a central machine at the NIC (Network Information Center)</a:t>
            </a:r>
          </a:p>
          <a:p>
            <a:r>
              <a:rPr lang="en-US" dirty="0" smtClean="0"/>
              <a:t>Names were initially flat, became hierarchical (e.g., lcs.mit.edu) ~85 </a:t>
            </a:r>
          </a:p>
          <a:p>
            <a:r>
              <a:rPr lang="en-US" dirty="0" smtClean="0"/>
              <a:t>Neither </a:t>
            </a:r>
            <a:r>
              <a:rPr lang="en-US" dirty="0" smtClean="0"/>
              <a:t>manageable nor </a:t>
            </a:r>
            <a:r>
              <a:rPr lang="en-US" dirty="0" smtClean="0"/>
              <a:t>efficient </a:t>
            </a:r>
            <a:r>
              <a:rPr lang="en-US" dirty="0" smtClean="0"/>
              <a:t>as the ARPANET grew …</a:t>
            </a:r>
            <a:endParaRPr lang="en-US" dirty="0"/>
          </a:p>
        </p:txBody>
      </p:sp>
    </p:spTree>
    <p:extLst>
      <p:ext uri="{BB962C8B-B14F-4D97-AF65-F5344CB8AC3E}">
        <p14:creationId xmlns:p14="http://schemas.microsoft.com/office/powerpoint/2010/main" val="251081977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Service Invoked by RPC</a:t>
            </a:r>
            <a:endParaRPr lang="en-US" dirty="0"/>
          </a:p>
        </p:txBody>
      </p:sp>
      <p:sp>
        <p:nvSpPr>
          <p:cNvPr id="3" name="Footer Placeholder 2"/>
          <p:cNvSpPr>
            <a:spLocks noGrp="1"/>
          </p:cNvSpPr>
          <p:nvPr>
            <p:ph type="ftr" sz="quarter" idx="10"/>
          </p:nvPr>
        </p:nvSpPr>
        <p:spPr/>
        <p:txBody>
          <a:bodyPr/>
          <a:lstStyle/>
          <a:p>
            <a:pPr>
              <a:defRPr/>
            </a:pPr>
            <a:r>
              <a:rPr lang="en-US" smtClean="0"/>
              <a:t>CN5E by Tanenbaum &amp; Wetherall, © Pearson Education-Prentice Hall and D. Wetherall, 2011</a:t>
            </a:r>
            <a:endParaRPr lang="en-US" i="0" dirty="0"/>
          </a:p>
        </p:txBody>
      </p:sp>
      <p:sp>
        <p:nvSpPr>
          <p:cNvPr id="4" name="Content Placeholder 3"/>
          <p:cNvSpPr>
            <a:spLocks noGrp="1"/>
          </p:cNvSpPr>
          <p:nvPr>
            <p:ph idx="1"/>
          </p:nvPr>
        </p:nvSpPr>
        <p:spPr/>
        <p:txBody>
          <a:bodyPr/>
          <a:lstStyle/>
          <a:p>
            <a:r>
              <a:rPr lang="en-US" sz="2800" dirty="0"/>
              <a:t>Web Service: When HTTP is used to transport RPC requests and responses (formatted as XML) between a client and </a:t>
            </a:r>
            <a:r>
              <a:rPr lang="en-US" sz="2800" dirty="0" smtClean="0"/>
              <a:t>server</a:t>
            </a:r>
          </a:p>
          <a:p>
            <a:pPr marL="0" lvl="1" indent="0">
              <a:buNone/>
            </a:pPr>
            <a:r>
              <a:rPr lang="en-US" sz="2800" dirty="0" smtClean="0"/>
              <a:t>SOAP</a:t>
            </a:r>
            <a:r>
              <a:rPr lang="en-US" sz="2800" dirty="0"/>
              <a:t>: Simple Object Access Protocol specifies protocols to </a:t>
            </a:r>
            <a:r>
              <a:rPr lang="en-US" sz="2800" dirty="0" smtClean="0"/>
              <a:t>use</a:t>
            </a:r>
          </a:p>
          <a:p>
            <a:pPr marL="0" lvl="1" indent="0">
              <a:buNone/>
            </a:pPr>
            <a:r>
              <a:rPr lang="en-US" sz="2800" dirty="0"/>
              <a:t>	</a:t>
            </a:r>
          </a:p>
          <a:p>
            <a:endParaRPr lang="en-US" dirty="0"/>
          </a:p>
        </p:txBody>
      </p:sp>
    </p:spTree>
    <p:extLst>
      <p:ext uri="{BB962C8B-B14F-4D97-AF65-F5344CB8AC3E}">
        <p14:creationId xmlns:p14="http://schemas.microsoft.com/office/powerpoint/2010/main" val="6738808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dirty="0" smtClean="0"/>
              <a:t>Dynamic Pages &amp; Web Applications (8)</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55299" name="Rectangle 3"/>
          <p:cNvSpPr>
            <a:spLocks noGrp="1" noChangeArrowheads="1"/>
          </p:cNvSpPr>
          <p:nvPr>
            <p:ph idx="1"/>
          </p:nvPr>
        </p:nvSpPr>
        <p:spPr>
          <a:xfrm>
            <a:off x="846161" y="1504707"/>
            <a:ext cx="7790214" cy="4600081"/>
          </a:xfrm>
        </p:spPr>
        <p:txBody>
          <a:bodyPr/>
          <a:lstStyle/>
          <a:p>
            <a:r>
              <a:rPr lang="en-US" dirty="0" smtClean="0"/>
              <a:t>Web applications use a set of technologies, revisited:</a:t>
            </a:r>
          </a:p>
        </p:txBody>
      </p:sp>
      <p:pic>
        <p:nvPicPr>
          <p:cNvPr id="55300" name="Picture 2"/>
          <p:cNvPicPr>
            <a:picLocks noChangeAspect="1" noChangeArrowheads="1"/>
          </p:cNvPicPr>
          <p:nvPr/>
        </p:nvPicPr>
        <p:blipFill>
          <a:blip r:embed="rId2" cstate="print"/>
          <a:srcRect/>
          <a:stretch>
            <a:fillRect/>
          </a:stretch>
        </p:blipFill>
        <p:spPr bwMode="auto">
          <a:xfrm>
            <a:off x="519112" y="2361711"/>
            <a:ext cx="8105775" cy="2886075"/>
          </a:xfrm>
          <a:prstGeom prst="rect">
            <a:avLst/>
          </a:prstGeom>
          <a:noFill/>
          <a:ln w="9525">
            <a:noFill/>
            <a:miter lim="800000"/>
            <a:headEnd/>
            <a:tailEnd/>
          </a:ln>
        </p:spPr>
      </p:pic>
      <p:sp>
        <p:nvSpPr>
          <p:cNvPr id="2" name="TextBox 1"/>
          <p:cNvSpPr txBox="1"/>
          <p:nvPr/>
        </p:nvSpPr>
        <p:spPr>
          <a:xfrm>
            <a:off x="846161" y="5349922"/>
            <a:ext cx="7656904" cy="369332"/>
          </a:xfrm>
          <a:prstGeom prst="rect">
            <a:avLst/>
          </a:prstGeom>
          <a:noFill/>
          <a:ln w="19050">
            <a:solidFill>
              <a:schemeClr val="accent1"/>
            </a:solidFill>
          </a:ln>
        </p:spPr>
        <p:txBody>
          <a:bodyPr wrap="none" rtlCol="0">
            <a:spAutoFit/>
          </a:bodyPr>
          <a:lstStyle/>
          <a:p>
            <a:r>
              <a:rPr lang="en-US" dirty="0" smtClean="0"/>
              <a:t>AJAX supports rich Web applications that look like traditional </a:t>
            </a:r>
            <a:r>
              <a:rPr lang="en-US" dirty="0"/>
              <a:t>applications</a:t>
            </a:r>
          </a:p>
        </p:txBody>
      </p:sp>
      <p:sp>
        <p:nvSpPr>
          <p:cNvPr id="3" name="TextBox 2"/>
          <p:cNvSpPr txBox="1"/>
          <p:nvPr/>
        </p:nvSpPr>
        <p:spPr>
          <a:xfrm>
            <a:off x="955343" y="4841191"/>
            <a:ext cx="793807" cy="307777"/>
          </a:xfrm>
          <a:prstGeom prst="rect">
            <a:avLst/>
          </a:prstGeom>
          <a:noFill/>
        </p:spPr>
        <p:txBody>
          <a:bodyPr wrap="none" rtlCol="0">
            <a:spAutoFit/>
          </a:bodyPr>
          <a:lstStyle/>
          <a:p>
            <a:r>
              <a:rPr lang="en-US" sz="1400" dirty="0" smtClean="0"/>
              <a:t>ActiveX</a:t>
            </a:r>
            <a:endParaRPr lang="en-US" sz="14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Evolution of HTTP</a:t>
            </a:r>
            <a:endParaRPr lang="en-US" dirty="0"/>
          </a:p>
        </p:txBody>
      </p:sp>
      <p:sp>
        <p:nvSpPr>
          <p:cNvPr id="24" name="Content Placeholder 23"/>
          <p:cNvSpPr>
            <a:spLocks noGrp="1"/>
          </p:cNvSpPr>
          <p:nvPr>
            <p:ph idx="1"/>
          </p:nvPr>
        </p:nvSpPr>
        <p:spPr/>
        <p:txBody>
          <a:bodyPr>
            <a:normAutofit/>
          </a:bodyPr>
          <a:lstStyle/>
          <a:p>
            <a:r>
              <a:rPr lang="en-US" sz="2800" dirty="0" smtClean="0"/>
              <a:t>Consider security (SSL/TLS for HTTPS) later</a:t>
            </a:r>
            <a:endParaRPr lang="en-US" sz="2800" dirty="0"/>
          </a:p>
        </p:txBody>
      </p:sp>
      <p:sp>
        <p:nvSpPr>
          <p:cNvPr id="2" name="Footer Placeholder 1"/>
          <p:cNvSpPr>
            <a:spLocks noGrp="1"/>
          </p:cNvSpPr>
          <p:nvPr>
            <p:ph type="ftr" sz="quarter" idx="11"/>
          </p:nvPr>
        </p:nvSpPr>
        <p:spPr/>
        <p:txBody>
          <a:bodyPr/>
          <a:lstStyle/>
          <a:p>
            <a:r>
              <a:rPr lang="en-US" smtClean="0"/>
              <a:t>Computer Networks</a:t>
            </a:r>
            <a:endParaRPr lang="en-US" dirty="0"/>
          </a:p>
        </p:txBody>
      </p:sp>
      <p:sp>
        <p:nvSpPr>
          <p:cNvPr id="3" name="Slide Number Placeholder 2"/>
          <p:cNvSpPr>
            <a:spLocks noGrp="1"/>
          </p:cNvSpPr>
          <p:nvPr>
            <p:ph type="sldNum" sz="quarter" idx="12"/>
          </p:nvPr>
        </p:nvSpPr>
        <p:spPr/>
        <p:txBody>
          <a:bodyPr/>
          <a:lstStyle/>
          <a:p>
            <a:fld id="{E7CA9478-788D-42C7-BC35-88005760C6DD}" type="slidenum">
              <a:rPr lang="en-US" smtClean="0"/>
              <a:t>62</a:t>
            </a:fld>
            <a:endParaRPr lang="en-US"/>
          </a:p>
        </p:txBody>
      </p:sp>
      <p:sp>
        <p:nvSpPr>
          <p:cNvPr id="18" name="Freeform 17"/>
          <p:cNvSpPr/>
          <p:nvPr/>
        </p:nvSpPr>
        <p:spPr>
          <a:xfrm rot="18982658" flipV="1">
            <a:off x="435033" y="2544222"/>
            <a:ext cx="3417627" cy="1981543"/>
          </a:xfrm>
          <a:custGeom>
            <a:avLst/>
            <a:gdLst>
              <a:gd name="connsiteX0" fmla="*/ 0 w 6547945"/>
              <a:gd name="connsiteY0" fmla="*/ 1524000 h 1524000"/>
              <a:gd name="connsiteX1" fmla="*/ 3258207 w 6547945"/>
              <a:gd name="connsiteY1" fmla="*/ 1156138 h 1524000"/>
              <a:gd name="connsiteX2" fmla="*/ 5234152 w 6547945"/>
              <a:gd name="connsiteY2" fmla="*/ 609600 h 1524000"/>
              <a:gd name="connsiteX3" fmla="*/ 6547945 w 6547945"/>
              <a:gd name="connsiteY3" fmla="*/ 0 h 1524000"/>
              <a:gd name="connsiteX0" fmla="*/ 0 w 6547945"/>
              <a:gd name="connsiteY0" fmla="*/ 1524000 h 1524000"/>
              <a:gd name="connsiteX1" fmla="*/ 3258207 w 6547945"/>
              <a:gd name="connsiteY1" fmla="*/ 1156138 h 1524000"/>
              <a:gd name="connsiteX2" fmla="*/ 5128946 w 6547945"/>
              <a:gd name="connsiteY2" fmla="*/ 664101 h 1524000"/>
              <a:gd name="connsiteX3" fmla="*/ 6547945 w 6547945"/>
              <a:gd name="connsiteY3" fmla="*/ 0 h 1524000"/>
              <a:gd name="connsiteX0" fmla="*/ 0 w 6067380"/>
              <a:gd name="connsiteY0" fmla="*/ 1420394 h 1420394"/>
              <a:gd name="connsiteX1" fmla="*/ 2777642 w 6067380"/>
              <a:gd name="connsiteY1" fmla="*/ 1156138 h 1420394"/>
              <a:gd name="connsiteX2" fmla="*/ 4648381 w 6067380"/>
              <a:gd name="connsiteY2" fmla="*/ 664101 h 1420394"/>
              <a:gd name="connsiteX3" fmla="*/ 6067380 w 6067380"/>
              <a:gd name="connsiteY3" fmla="*/ 0 h 1420394"/>
              <a:gd name="connsiteX0" fmla="*/ 0 w 6067380"/>
              <a:gd name="connsiteY0" fmla="*/ 1420394 h 1420394"/>
              <a:gd name="connsiteX1" fmla="*/ 2777642 w 6067380"/>
              <a:gd name="connsiteY1" fmla="*/ 1156138 h 1420394"/>
              <a:gd name="connsiteX2" fmla="*/ 4648381 w 6067380"/>
              <a:gd name="connsiteY2" fmla="*/ 664101 h 1420394"/>
              <a:gd name="connsiteX3" fmla="*/ 6067380 w 6067380"/>
              <a:gd name="connsiteY3" fmla="*/ 0 h 1420394"/>
            </a:gdLst>
            <a:ahLst/>
            <a:cxnLst>
              <a:cxn ang="0">
                <a:pos x="connsiteX0" y="connsiteY0"/>
              </a:cxn>
              <a:cxn ang="0">
                <a:pos x="connsiteX1" y="connsiteY1"/>
              </a:cxn>
              <a:cxn ang="0">
                <a:pos x="connsiteX2" y="connsiteY2"/>
              </a:cxn>
              <a:cxn ang="0">
                <a:pos x="connsiteX3" y="connsiteY3"/>
              </a:cxn>
            </a:cxnLst>
            <a:rect l="l" t="t" r="r" b="b"/>
            <a:pathLst>
              <a:path w="6067380" h="1420394">
                <a:moveTo>
                  <a:pt x="0" y="1420394"/>
                </a:moveTo>
                <a:cubicBezTo>
                  <a:pt x="1216838" y="1360834"/>
                  <a:pt x="2002912" y="1282187"/>
                  <a:pt x="2777642" y="1156138"/>
                </a:cubicBezTo>
                <a:cubicBezTo>
                  <a:pt x="3552372" y="1030089"/>
                  <a:pt x="4100091" y="856791"/>
                  <a:pt x="4648381" y="664101"/>
                </a:cubicBezTo>
                <a:cubicBezTo>
                  <a:pt x="5196671" y="471411"/>
                  <a:pt x="5684628" y="208455"/>
                  <a:pt x="6067380" y="0"/>
                </a:cubicBezTo>
              </a:path>
            </a:pathLst>
          </a:custGeom>
          <a:noFill/>
          <a:ln w="28575">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196009" y="2463832"/>
            <a:ext cx="8619702" cy="3580569"/>
            <a:chOff x="196009" y="1733574"/>
            <a:chExt cx="8619702" cy="2685427"/>
          </a:xfrm>
        </p:grpSpPr>
        <p:cxnSp>
          <p:nvCxnSpPr>
            <p:cNvPr id="8" name="Straight Arrow Connector 7"/>
            <p:cNvCxnSpPr/>
            <p:nvPr/>
          </p:nvCxnSpPr>
          <p:spPr>
            <a:xfrm>
              <a:off x="311615" y="4079571"/>
              <a:ext cx="8325265"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7504724" y="3962840"/>
              <a:ext cx="697627" cy="456161"/>
              <a:chOff x="7893500" y="3356044"/>
              <a:chExt cx="697627" cy="456161"/>
            </a:xfrm>
          </p:grpSpPr>
          <p:cxnSp>
            <p:nvCxnSpPr>
              <p:cNvPr id="16" name="Straight Connector 15"/>
              <p:cNvCxnSpPr/>
              <p:nvPr/>
            </p:nvCxnSpPr>
            <p:spPr>
              <a:xfrm>
                <a:off x="8219872" y="3356044"/>
                <a:ext cx="0" cy="2334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893500" y="3576756"/>
                <a:ext cx="697627" cy="235449"/>
              </a:xfrm>
              <a:prstGeom prst="rect">
                <a:avLst/>
              </a:prstGeom>
              <a:noFill/>
            </p:spPr>
            <p:txBody>
              <a:bodyPr wrap="none" rtlCol="0">
                <a:spAutoFit/>
              </a:bodyPr>
              <a:lstStyle/>
              <a:p>
                <a:pPr>
                  <a:lnSpc>
                    <a:spcPct val="80000"/>
                  </a:lnSpc>
                </a:pPr>
                <a:r>
                  <a:rPr lang="en-US" dirty="0" smtClean="0"/>
                  <a:t>2010</a:t>
                </a:r>
                <a:endParaRPr lang="en-US" dirty="0"/>
              </a:p>
            </p:txBody>
          </p:sp>
        </p:grpSp>
        <p:grpSp>
          <p:nvGrpSpPr>
            <p:cNvPr id="48" name="Group 47"/>
            <p:cNvGrpSpPr/>
            <p:nvPr/>
          </p:nvGrpSpPr>
          <p:grpSpPr>
            <a:xfrm>
              <a:off x="196009" y="3962840"/>
              <a:ext cx="697627" cy="456161"/>
              <a:chOff x="7893500" y="3356044"/>
              <a:chExt cx="697627" cy="456161"/>
            </a:xfrm>
          </p:grpSpPr>
          <p:cxnSp>
            <p:nvCxnSpPr>
              <p:cNvPr id="52" name="Straight Connector 51"/>
              <p:cNvCxnSpPr/>
              <p:nvPr/>
            </p:nvCxnSpPr>
            <p:spPr>
              <a:xfrm>
                <a:off x="8219872" y="3356044"/>
                <a:ext cx="0" cy="2334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7893500" y="3576756"/>
                <a:ext cx="697627" cy="235449"/>
              </a:xfrm>
              <a:prstGeom prst="rect">
                <a:avLst/>
              </a:prstGeom>
              <a:noFill/>
            </p:spPr>
            <p:txBody>
              <a:bodyPr wrap="none" rtlCol="0">
                <a:spAutoFit/>
              </a:bodyPr>
              <a:lstStyle/>
              <a:p>
                <a:pPr>
                  <a:lnSpc>
                    <a:spcPct val="80000"/>
                  </a:lnSpc>
                </a:pPr>
                <a:r>
                  <a:rPr lang="en-US" dirty="0" smtClean="0"/>
                  <a:t>1990</a:t>
                </a:r>
                <a:endParaRPr lang="en-US" dirty="0"/>
              </a:p>
            </p:txBody>
          </p:sp>
        </p:grpSp>
        <p:grpSp>
          <p:nvGrpSpPr>
            <p:cNvPr id="57" name="Group 56"/>
            <p:cNvGrpSpPr/>
            <p:nvPr/>
          </p:nvGrpSpPr>
          <p:grpSpPr>
            <a:xfrm>
              <a:off x="3844400" y="3962840"/>
              <a:ext cx="697627" cy="456161"/>
              <a:chOff x="7893500" y="3356044"/>
              <a:chExt cx="697627" cy="456161"/>
            </a:xfrm>
          </p:grpSpPr>
          <p:cxnSp>
            <p:nvCxnSpPr>
              <p:cNvPr id="58" name="Straight Connector 57"/>
              <p:cNvCxnSpPr/>
              <p:nvPr/>
            </p:nvCxnSpPr>
            <p:spPr>
              <a:xfrm>
                <a:off x="8219872" y="3356044"/>
                <a:ext cx="0" cy="2334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893500" y="3576756"/>
                <a:ext cx="697627" cy="235449"/>
              </a:xfrm>
              <a:prstGeom prst="rect">
                <a:avLst/>
              </a:prstGeom>
              <a:noFill/>
            </p:spPr>
            <p:txBody>
              <a:bodyPr wrap="none" rtlCol="0">
                <a:spAutoFit/>
              </a:bodyPr>
              <a:lstStyle/>
              <a:p>
                <a:pPr>
                  <a:lnSpc>
                    <a:spcPct val="80000"/>
                  </a:lnSpc>
                </a:pPr>
                <a:r>
                  <a:rPr lang="en-US" dirty="0" smtClean="0"/>
                  <a:t>2000</a:t>
                </a:r>
                <a:endParaRPr lang="en-US" dirty="0"/>
              </a:p>
            </p:txBody>
          </p:sp>
        </p:grpSp>
        <p:grpSp>
          <p:nvGrpSpPr>
            <p:cNvPr id="60" name="Group 59"/>
            <p:cNvGrpSpPr/>
            <p:nvPr/>
          </p:nvGrpSpPr>
          <p:grpSpPr>
            <a:xfrm>
              <a:off x="2022085" y="3962840"/>
              <a:ext cx="697627" cy="456161"/>
              <a:chOff x="7893500" y="3356044"/>
              <a:chExt cx="697627" cy="456161"/>
            </a:xfrm>
          </p:grpSpPr>
          <p:cxnSp>
            <p:nvCxnSpPr>
              <p:cNvPr id="61" name="Straight Connector 60"/>
              <p:cNvCxnSpPr/>
              <p:nvPr/>
            </p:nvCxnSpPr>
            <p:spPr>
              <a:xfrm>
                <a:off x="8219872" y="3356044"/>
                <a:ext cx="0" cy="2334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7893500" y="3576756"/>
                <a:ext cx="697627" cy="235449"/>
              </a:xfrm>
              <a:prstGeom prst="rect">
                <a:avLst/>
              </a:prstGeom>
              <a:noFill/>
            </p:spPr>
            <p:txBody>
              <a:bodyPr wrap="none" rtlCol="0">
                <a:spAutoFit/>
              </a:bodyPr>
              <a:lstStyle/>
              <a:p>
                <a:pPr>
                  <a:lnSpc>
                    <a:spcPct val="80000"/>
                  </a:lnSpc>
                </a:pPr>
                <a:r>
                  <a:rPr lang="en-US" dirty="0" smtClean="0"/>
                  <a:t>1995</a:t>
                </a:r>
                <a:endParaRPr lang="en-US" dirty="0"/>
              </a:p>
            </p:txBody>
          </p:sp>
        </p:grpSp>
        <p:grpSp>
          <p:nvGrpSpPr>
            <p:cNvPr id="63" name="Group 62"/>
            <p:cNvGrpSpPr/>
            <p:nvPr/>
          </p:nvGrpSpPr>
          <p:grpSpPr>
            <a:xfrm>
              <a:off x="5694069" y="3962840"/>
              <a:ext cx="697627" cy="456161"/>
              <a:chOff x="7893500" y="3356044"/>
              <a:chExt cx="697627" cy="456161"/>
            </a:xfrm>
          </p:grpSpPr>
          <p:cxnSp>
            <p:nvCxnSpPr>
              <p:cNvPr id="64" name="Straight Connector 63"/>
              <p:cNvCxnSpPr/>
              <p:nvPr/>
            </p:nvCxnSpPr>
            <p:spPr>
              <a:xfrm>
                <a:off x="8219872" y="3356044"/>
                <a:ext cx="0" cy="2334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7893500" y="3576756"/>
                <a:ext cx="697627" cy="235449"/>
              </a:xfrm>
              <a:prstGeom prst="rect">
                <a:avLst/>
              </a:prstGeom>
              <a:noFill/>
            </p:spPr>
            <p:txBody>
              <a:bodyPr wrap="none" rtlCol="0">
                <a:spAutoFit/>
              </a:bodyPr>
              <a:lstStyle/>
              <a:p>
                <a:pPr>
                  <a:lnSpc>
                    <a:spcPct val="80000"/>
                  </a:lnSpc>
                </a:pPr>
                <a:r>
                  <a:rPr lang="en-US" dirty="0" smtClean="0"/>
                  <a:t>2005</a:t>
                </a:r>
                <a:endParaRPr lang="en-US" dirty="0"/>
              </a:p>
            </p:txBody>
          </p:sp>
        </p:grpSp>
        <p:sp>
          <p:nvSpPr>
            <p:cNvPr id="98" name="Rectangle 97"/>
            <p:cNvSpPr/>
            <p:nvPr/>
          </p:nvSpPr>
          <p:spPr>
            <a:xfrm>
              <a:off x="5089234" y="2643417"/>
              <a:ext cx="402528" cy="273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a:p>
          </p:txBody>
        </p:sp>
        <p:sp>
          <p:nvSpPr>
            <p:cNvPr id="12" name="Rectangle 11"/>
            <p:cNvSpPr/>
            <p:nvPr/>
          </p:nvSpPr>
          <p:spPr>
            <a:xfrm>
              <a:off x="6436605" y="2909191"/>
              <a:ext cx="790575" cy="273280"/>
            </a:xfrm>
            <a:prstGeom prst="rect">
              <a:avLst/>
            </a:prstGeom>
            <a:gradFill>
              <a:gsLst>
                <a:gs pos="0">
                  <a:schemeClr val="bg1"/>
                </a:gs>
                <a:gs pos="10000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6447959" y="3465467"/>
              <a:ext cx="790575" cy="273280"/>
            </a:xfrm>
            <a:prstGeom prst="rect">
              <a:avLst/>
            </a:prstGeom>
            <a:gradFill>
              <a:gsLst>
                <a:gs pos="0">
                  <a:schemeClr val="bg1"/>
                </a:gs>
                <a:gs pos="10000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8012221" y="3734292"/>
              <a:ext cx="790575" cy="273280"/>
            </a:xfrm>
            <a:prstGeom prst="rect">
              <a:avLst/>
            </a:prstGeom>
            <a:gradFill>
              <a:gsLst>
                <a:gs pos="0">
                  <a:schemeClr val="bg1"/>
                </a:gs>
                <a:gs pos="10000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8009213" y="2635911"/>
              <a:ext cx="790575" cy="273280"/>
            </a:xfrm>
            <a:prstGeom prst="rect">
              <a:avLst/>
            </a:prstGeom>
            <a:gradFill>
              <a:gsLst>
                <a:gs pos="0">
                  <a:schemeClr val="bg1"/>
                </a:gs>
                <a:gs pos="10000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848751" y="2262424"/>
              <a:ext cx="7465268" cy="1443248"/>
              <a:chOff x="848751" y="3130316"/>
              <a:chExt cx="7465268" cy="878084"/>
            </a:xfrm>
          </p:grpSpPr>
          <p:sp>
            <p:nvSpPr>
              <p:cNvPr id="53" name="TextBox 52"/>
              <p:cNvSpPr txBox="1"/>
              <p:nvPr/>
            </p:nvSpPr>
            <p:spPr>
              <a:xfrm>
                <a:off x="1228724" y="3427300"/>
                <a:ext cx="2781301" cy="301922"/>
              </a:xfrm>
              <a:prstGeom prst="rect">
                <a:avLst/>
              </a:prstGeom>
              <a:solidFill>
                <a:schemeClr val="accent5">
                  <a:lumMod val="20000"/>
                  <a:lumOff val="80000"/>
                </a:schemeClr>
              </a:solidFill>
              <a:ln>
                <a:solidFill>
                  <a:schemeClr val="tx1"/>
                </a:solidFill>
              </a:ln>
            </p:spPr>
            <p:txBody>
              <a:bodyPr wrap="square" lIns="0" tIns="45720" rIns="0" bIns="0" rtlCol="0" anchor="ctr">
                <a:noAutofit/>
              </a:bodyPr>
              <a:lstStyle/>
              <a:p>
                <a:pPr algn="ctr">
                  <a:lnSpc>
                    <a:spcPct val="80000"/>
                  </a:lnSpc>
                </a:pPr>
                <a:r>
                  <a:rPr lang="en-US" dirty="0" smtClean="0"/>
                  <a:t>1.0 developed	</a:t>
                </a:r>
                <a:endParaRPr lang="en-US" dirty="0"/>
              </a:p>
            </p:txBody>
          </p:sp>
          <p:sp>
            <p:nvSpPr>
              <p:cNvPr id="54" name="TextBox 53"/>
              <p:cNvSpPr txBox="1"/>
              <p:nvPr/>
            </p:nvSpPr>
            <p:spPr>
              <a:xfrm>
                <a:off x="2582653" y="3130316"/>
                <a:ext cx="5727533" cy="301089"/>
              </a:xfrm>
              <a:prstGeom prst="rect">
                <a:avLst/>
              </a:prstGeom>
              <a:solidFill>
                <a:schemeClr val="accent3">
                  <a:lumMod val="20000"/>
                  <a:lumOff val="80000"/>
                </a:schemeClr>
              </a:solidFill>
              <a:ln>
                <a:solidFill>
                  <a:schemeClr val="tx1"/>
                </a:solidFill>
              </a:ln>
            </p:spPr>
            <p:txBody>
              <a:bodyPr wrap="square" lIns="0" tIns="45720" rIns="0" bIns="0" rtlCol="0" anchor="ctr">
                <a:noAutofit/>
              </a:bodyPr>
              <a:lstStyle/>
              <a:p>
                <a:pPr algn="ctr">
                  <a:lnSpc>
                    <a:spcPct val="80000"/>
                  </a:lnSpc>
                </a:pPr>
                <a:r>
                  <a:rPr lang="en-US" dirty="0" smtClean="0"/>
                  <a:t>1.1 developed				</a:t>
                </a:r>
              </a:p>
              <a:p>
                <a:pPr algn="ctr">
                  <a:lnSpc>
                    <a:spcPct val="80000"/>
                  </a:lnSpc>
                </a:pPr>
                <a:r>
                  <a:rPr lang="en-US" dirty="0" smtClean="0"/>
                  <a:t>(persistent connections)				</a:t>
                </a:r>
              </a:p>
            </p:txBody>
          </p:sp>
          <p:sp>
            <p:nvSpPr>
              <p:cNvPr id="51" name="TextBox 50"/>
              <p:cNvSpPr txBox="1"/>
              <p:nvPr/>
            </p:nvSpPr>
            <p:spPr>
              <a:xfrm>
                <a:off x="848751" y="3733233"/>
                <a:ext cx="634081" cy="273280"/>
              </a:xfrm>
              <a:prstGeom prst="rect">
                <a:avLst/>
              </a:prstGeom>
              <a:solidFill>
                <a:schemeClr val="bg2">
                  <a:lumMod val="90000"/>
                </a:schemeClr>
              </a:solidFill>
              <a:ln>
                <a:solidFill>
                  <a:schemeClr val="tx1"/>
                </a:solidFill>
              </a:ln>
            </p:spPr>
            <p:txBody>
              <a:bodyPr wrap="square" lIns="0" tIns="45720" rIns="0" bIns="0" rtlCol="0" anchor="ctr">
                <a:noAutofit/>
              </a:bodyPr>
              <a:lstStyle/>
              <a:p>
                <a:pPr algn="ctr">
                  <a:lnSpc>
                    <a:spcPct val="80000"/>
                  </a:lnSpc>
                </a:pPr>
                <a:r>
                  <a:rPr lang="en-US" dirty="0" smtClean="0"/>
                  <a:t>0.9</a:t>
                </a:r>
                <a:endParaRPr lang="en-US" dirty="0"/>
              </a:p>
            </p:txBody>
          </p:sp>
          <p:sp>
            <p:nvSpPr>
              <p:cNvPr id="81" name="Rectangle 80"/>
              <p:cNvSpPr/>
              <p:nvPr/>
            </p:nvSpPr>
            <p:spPr>
              <a:xfrm>
                <a:off x="7523444" y="3138865"/>
                <a:ext cx="790575" cy="316886"/>
              </a:xfrm>
              <a:prstGeom prst="rect">
                <a:avLst/>
              </a:prstGeom>
              <a:gradFill>
                <a:gsLst>
                  <a:gs pos="0">
                    <a:schemeClr val="bg1"/>
                  </a:gs>
                  <a:gs pos="10000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085851" y="3735120"/>
                <a:ext cx="406507" cy="273280"/>
              </a:xfrm>
              <a:prstGeom prst="rect">
                <a:avLst/>
              </a:prstGeom>
              <a:gradFill>
                <a:gsLst>
                  <a:gs pos="0">
                    <a:schemeClr val="bg1"/>
                  </a:gs>
                  <a:gs pos="10000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6" name="Rectangle 65"/>
              <p:cNvSpPr/>
              <p:nvPr/>
            </p:nvSpPr>
            <p:spPr>
              <a:xfrm>
                <a:off x="2754104" y="3441975"/>
                <a:ext cx="1290322" cy="319761"/>
              </a:xfrm>
              <a:prstGeom prst="rect">
                <a:avLst/>
              </a:prstGeom>
              <a:gradFill>
                <a:gsLst>
                  <a:gs pos="0">
                    <a:schemeClr val="bg1"/>
                  </a:gs>
                  <a:gs pos="10000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 name="Straight Arrow Connector 4"/>
            <p:cNvCxnSpPr/>
            <p:nvPr/>
          </p:nvCxnSpPr>
          <p:spPr>
            <a:xfrm flipV="1">
              <a:off x="2754103" y="3242036"/>
              <a:ext cx="0" cy="396955"/>
            </a:xfrm>
            <a:prstGeom prst="straightConnector1">
              <a:avLst/>
            </a:prstGeom>
            <a:ln w="28575">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77057" y="3573178"/>
              <a:ext cx="1051570" cy="207749"/>
            </a:xfrm>
            <a:prstGeom prst="rect">
              <a:avLst/>
            </a:prstGeom>
            <a:solidFill>
              <a:schemeClr val="bg1"/>
            </a:solidFill>
            <a:ln>
              <a:solidFill>
                <a:schemeClr val="tx1"/>
              </a:solidFill>
            </a:ln>
          </p:spPr>
          <p:txBody>
            <a:bodyPr wrap="none" lIns="0" tIns="0" rIns="0" bIns="0" rtlCol="0">
              <a:spAutoFit/>
            </a:bodyPr>
            <a:lstStyle/>
            <a:p>
              <a:r>
                <a:rPr lang="en-US" dirty="0" smtClean="0"/>
                <a:t>RFC 1945</a:t>
              </a:r>
              <a:endParaRPr lang="en-US" dirty="0"/>
            </a:p>
          </p:txBody>
        </p:sp>
        <p:cxnSp>
          <p:nvCxnSpPr>
            <p:cNvPr id="67" name="Straight Arrow Connector 66"/>
            <p:cNvCxnSpPr/>
            <p:nvPr/>
          </p:nvCxnSpPr>
          <p:spPr>
            <a:xfrm flipV="1">
              <a:off x="3148258" y="2756422"/>
              <a:ext cx="0" cy="550410"/>
            </a:xfrm>
            <a:prstGeom prst="straightConnector1">
              <a:avLst/>
            </a:prstGeom>
            <a:ln w="28575">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2971212" y="3278432"/>
              <a:ext cx="1692771" cy="207749"/>
            </a:xfrm>
            <a:prstGeom prst="rect">
              <a:avLst/>
            </a:prstGeom>
            <a:solidFill>
              <a:schemeClr val="bg1"/>
            </a:solidFill>
            <a:ln>
              <a:solidFill>
                <a:schemeClr val="tx1"/>
              </a:solidFill>
            </a:ln>
          </p:spPr>
          <p:txBody>
            <a:bodyPr wrap="none" lIns="0" tIns="0" rIns="0" bIns="0" rtlCol="0">
              <a:spAutoFit/>
            </a:bodyPr>
            <a:lstStyle/>
            <a:p>
              <a:r>
                <a:rPr lang="en-US" dirty="0" smtClean="0"/>
                <a:t>RFC 2068, 2109</a:t>
              </a:r>
              <a:endParaRPr lang="en-US" dirty="0"/>
            </a:p>
          </p:txBody>
        </p:sp>
        <p:cxnSp>
          <p:nvCxnSpPr>
            <p:cNvPr id="69" name="Straight Arrow Connector 68"/>
            <p:cNvCxnSpPr/>
            <p:nvPr/>
          </p:nvCxnSpPr>
          <p:spPr>
            <a:xfrm flipV="1">
              <a:off x="3866333" y="2757350"/>
              <a:ext cx="0" cy="222281"/>
            </a:xfrm>
            <a:prstGeom prst="straightConnector1">
              <a:avLst/>
            </a:prstGeom>
            <a:ln w="28575">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374962" y="2955512"/>
              <a:ext cx="1051570" cy="207749"/>
            </a:xfrm>
            <a:prstGeom prst="rect">
              <a:avLst/>
            </a:prstGeom>
            <a:solidFill>
              <a:schemeClr val="bg1"/>
            </a:solidFill>
            <a:ln>
              <a:solidFill>
                <a:schemeClr val="tx1"/>
              </a:solidFill>
            </a:ln>
          </p:spPr>
          <p:txBody>
            <a:bodyPr wrap="none" lIns="0" tIns="0" rIns="0" bIns="0" rtlCol="0">
              <a:spAutoFit/>
            </a:bodyPr>
            <a:lstStyle/>
            <a:p>
              <a:r>
                <a:rPr lang="en-US" dirty="0" smtClean="0"/>
                <a:t>RFC 2616</a:t>
              </a:r>
              <a:endParaRPr lang="en-US" dirty="0"/>
            </a:p>
          </p:txBody>
        </p:sp>
        <p:cxnSp>
          <p:nvCxnSpPr>
            <p:cNvPr id="90" name="Straight Arrow Connector 89"/>
            <p:cNvCxnSpPr/>
            <p:nvPr/>
          </p:nvCxnSpPr>
          <p:spPr>
            <a:xfrm flipV="1">
              <a:off x="2006118" y="3232928"/>
              <a:ext cx="0" cy="396955"/>
            </a:xfrm>
            <a:prstGeom prst="straightConnector1">
              <a:avLst/>
            </a:prstGeom>
            <a:ln w="28575">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472175" y="3564070"/>
              <a:ext cx="833562" cy="415499"/>
            </a:xfrm>
            <a:prstGeom prst="rect">
              <a:avLst/>
            </a:prstGeom>
            <a:solidFill>
              <a:schemeClr val="bg1"/>
            </a:solidFill>
            <a:ln>
              <a:solidFill>
                <a:schemeClr val="tx1"/>
              </a:solidFill>
            </a:ln>
          </p:spPr>
          <p:txBody>
            <a:bodyPr wrap="none" lIns="0" tIns="0" rIns="0" bIns="0" rtlCol="0">
              <a:spAutoFit/>
            </a:bodyPr>
            <a:lstStyle/>
            <a:p>
              <a:pPr algn="ctr"/>
              <a:r>
                <a:rPr lang="en-US" dirty="0" smtClean="0"/>
                <a:t>Cookies</a:t>
              </a:r>
            </a:p>
            <a:p>
              <a:pPr algn="ctr"/>
              <a:r>
                <a:rPr lang="en-US" dirty="0" smtClean="0"/>
                <a:t>SSL 2.0</a:t>
              </a:r>
              <a:endParaRPr lang="en-US" dirty="0"/>
            </a:p>
          </p:txBody>
        </p:sp>
        <p:sp>
          <p:nvSpPr>
            <p:cNvPr id="92" name="TextBox 91"/>
            <p:cNvSpPr txBox="1"/>
            <p:nvPr/>
          </p:nvSpPr>
          <p:spPr>
            <a:xfrm>
              <a:off x="7523444" y="1820122"/>
              <a:ext cx="1279352" cy="449172"/>
            </a:xfrm>
            <a:prstGeom prst="rect">
              <a:avLst/>
            </a:prstGeom>
            <a:solidFill>
              <a:schemeClr val="bg2">
                <a:lumMod val="90000"/>
              </a:schemeClr>
            </a:solidFill>
            <a:ln>
              <a:solidFill>
                <a:schemeClr val="tx1"/>
              </a:solidFill>
            </a:ln>
          </p:spPr>
          <p:txBody>
            <a:bodyPr wrap="square" lIns="0" tIns="45720" rIns="0" bIns="0" rtlCol="0" anchor="ctr">
              <a:noAutofit/>
            </a:bodyPr>
            <a:lstStyle/>
            <a:p>
              <a:pPr algn="ctr">
                <a:lnSpc>
                  <a:spcPct val="80000"/>
                </a:lnSpc>
              </a:pPr>
              <a:r>
                <a:rPr lang="en-US" dirty="0" smtClean="0"/>
                <a:t>SPDY</a:t>
              </a:r>
            </a:p>
            <a:p>
              <a:pPr algn="ctr">
                <a:lnSpc>
                  <a:spcPct val="80000"/>
                </a:lnSpc>
              </a:pPr>
              <a:r>
                <a:rPr lang="en-US" dirty="0" smtClean="0"/>
                <a:t>(HTTP 2.0)</a:t>
              </a:r>
              <a:endParaRPr lang="en-US" dirty="0"/>
            </a:p>
          </p:txBody>
        </p:sp>
        <p:sp>
          <p:nvSpPr>
            <p:cNvPr id="93" name="Rectangle 92"/>
            <p:cNvSpPr/>
            <p:nvPr/>
          </p:nvSpPr>
          <p:spPr>
            <a:xfrm>
              <a:off x="8409204" y="1826480"/>
              <a:ext cx="406507" cy="449172"/>
            </a:xfrm>
            <a:prstGeom prst="rect">
              <a:avLst/>
            </a:prstGeom>
            <a:gradFill>
              <a:gsLst>
                <a:gs pos="0">
                  <a:schemeClr val="bg1"/>
                </a:gs>
                <a:gs pos="10000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7" name="Rounded Rectangle 26"/>
            <p:cNvSpPr/>
            <p:nvPr/>
          </p:nvSpPr>
          <p:spPr>
            <a:xfrm>
              <a:off x="5039020" y="1733574"/>
              <a:ext cx="2361906" cy="1696137"/>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Proliferation of content types and browser/server scripting technologies</a:t>
              </a:r>
              <a:endParaRPr lang="en-US" dirty="0">
                <a:solidFill>
                  <a:schemeClr val="tx1"/>
                </a:solidFill>
              </a:endParaRPr>
            </a:p>
          </p:txBody>
        </p:sp>
      </p:grpSp>
      <p:cxnSp>
        <p:nvCxnSpPr>
          <p:cNvPr id="94" name="Straight Arrow Connector 93"/>
          <p:cNvCxnSpPr/>
          <p:nvPr/>
        </p:nvCxnSpPr>
        <p:spPr>
          <a:xfrm flipV="1">
            <a:off x="3272083" y="3802229"/>
            <a:ext cx="0" cy="733880"/>
          </a:xfrm>
          <a:prstGeom prst="straightConnector1">
            <a:avLst/>
          </a:prstGeom>
          <a:ln w="28575">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V="1">
            <a:off x="4361633" y="3816167"/>
            <a:ext cx="0" cy="296375"/>
          </a:xfrm>
          <a:prstGeom prst="straightConnector1">
            <a:avLst/>
          </a:prstGeom>
          <a:ln w="28575">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4303766" y="4093082"/>
            <a:ext cx="1051570" cy="276999"/>
          </a:xfrm>
          <a:prstGeom prst="rect">
            <a:avLst/>
          </a:prstGeom>
          <a:solidFill>
            <a:schemeClr val="bg1"/>
          </a:solidFill>
          <a:ln>
            <a:solidFill>
              <a:schemeClr val="tx1"/>
            </a:solidFill>
          </a:ln>
        </p:spPr>
        <p:txBody>
          <a:bodyPr wrap="none" lIns="0" tIns="0" rIns="0" bIns="0" rtlCol="0">
            <a:spAutoFit/>
          </a:bodyPr>
          <a:lstStyle/>
          <a:p>
            <a:r>
              <a:rPr lang="en-US" dirty="0" smtClean="0"/>
              <a:t>RFC 2965</a:t>
            </a:r>
            <a:endParaRPr lang="en-US" dirty="0"/>
          </a:p>
        </p:txBody>
      </p:sp>
    </p:spTree>
    <p:extLst>
      <p:ext uri="{BB962C8B-B14F-4D97-AF65-F5344CB8AC3E}">
        <p14:creationId xmlns:p14="http://schemas.microsoft.com/office/powerpoint/2010/main" val="36366419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(1)</a:t>
            </a:r>
            <a:endParaRPr lang="en-US" dirty="0"/>
          </a:p>
        </p:txBody>
      </p:sp>
      <p:sp>
        <p:nvSpPr>
          <p:cNvPr id="3" name="Footer Placeholder 2"/>
          <p:cNvSpPr>
            <a:spLocks noGrp="1"/>
          </p:cNvSpPr>
          <p:nvPr>
            <p:ph type="ftr" sz="quarter" idx="10"/>
          </p:nvPr>
        </p:nvSpPr>
        <p:spPr/>
        <p:txBody>
          <a:bodyPr/>
          <a:lstStyle/>
          <a:p>
            <a:pPr>
              <a:defRPr/>
            </a:pPr>
            <a:r>
              <a:rPr lang="en-US" smtClean="0"/>
              <a:t>CN5E by Tanenbaum &amp; Wetherall, © Pearson Education-Prentice Hall and D. Wetherall, 2011</a:t>
            </a:r>
            <a:endParaRPr lang="en-US" i="0" dirty="0"/>
          </a:p>
        </p:txBody>
      </p:sp>
      <p:sp>
        <p:nvSpPr>
          <p:cNvPr id="4" name="Content Placeholder 3"/>
          <p:cNvSpPr>
            <a:spLocks noGrp="1"/>
          </p:cNvSpPr>
          <p:nvPr>
            <p:ph idx="1"/>
          </p:nvPr>
        </p:nvSpPr>
        <p:spPr/>
        <p:txBody>
          <a:bodyPr/>
          <a:lstStyle/>
          <a:p>
            <a:r>
              <a:rPr lang="en-US" dirty="0" smtClean="0"/>
              <a:t>HTTP (</a:t>
            </a:r>
            <a:r>
              <a:rPr lang="en-US" dirty="0" err="1" smtClean="0"/>
              <a:t>HyperText</a:t>
            </a:r>
            <a:r>
              <a:rPr lang="en-US" dirty="0" smtClean="0"/>
              <a:t> Transfer Protocol) is a request-response protocol that runs on top of TCP</a:t>
            </a:r>
          </a:p>
          <a:p>
            <a:pPr lvl="4"/>
            <a:endParaRPr lang="en-US" dirty="0" smtClean="0"/>
          </a:p>
          <a:p>
            <a:pPr lvl="1"/>
            <a:r>
              <a:rPr lang="en-US" dirty="0" smtClean="0"/>
              <a:t>Fetches pages from server to client</a:t>
            </a:r>
          </a:p>
          <a:p>
            <a:pPr lvl="1"/>
            <a:r>
              <a:rPr lang="en-US" dirty="0" smtClean="0"/>
              <a:t>Server usually runs on port 80</a:t>
            </a:r>
          </a:p>
          <a:p>
            <a:pPr lvl="1"/>
            <a:r>
              <a:rPr lang="en-US" dirty="0" smtClean="0"/>
              <a:t>Headers are given in readable ASCII</a:t>
            </a:r>
          </a:p>
          <a:p>
            <a:pPr lvl="1"/>
            <a:r>
              <a:rPr lang="en-US" dirty="0" smtClean="0"/>
              <a:t>Content is described with MIME types</a:t>
            </a:r>
          </a:p>
          <a:p>
            <a:pPr lvl="1"/>
            <a:r>
              <a:rPr lang="en-US" dirty="0" smtClean="0"/>
              <a:t>Protocol has support for pipelining requests</a:t>
            </a:r>
          </a:p>
          <a:p>
            <a:pPr lvl="1"/>
            <a:r>
              <a:rPr lang="en-US" dirty="0" smtClean="0"/>
              <a:t>Protocol has support for caching </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smtClean="0"/>
              <a:t>HTTP (2)</a:t>
            </a:r>
            <a:endParaRPr lang="en-US" dirty="0" smtClean="0"/>
          </a:p>
        </p:txBody>
      </p:sp>
      <p:sp>
        <p:nvSpPr>
          <p:cNvPr id="56323" name="Rectangle 3"/>
          <p:cNvSpPr>
            <a:spLocks noGrp="1" noChangeArrowheads="1"/>
          </p:cNvSpPr>
          <p:nvPr>
            <p:ph idx="1"/>
          </p:nvPr>
        </p:nvSpPr>
        <p:spPr/>
        <p:txBody>
          <a:bodyPr/>
          <a:lstStyle/>
          <a:p>
            <a:r>
              <a:rPr lang="en-US" dirty="0" smtClean="0"/>
              <a:t>HTTP uses persistent connections to improve performance</a:t>
            </a:r>
          </a:p>
        </p:txBody>
      </p:sp>
      <p:sp>
        <p:nvSpPr>
          <p:cNvPr id="5" name="Footer Placeholder 4"/>
          <p:cNvSpPr>
            <a:spLocks noGrp="1"/>
          </p:cNvSpPr>
          <p:nvPr>
            <p:ph type="ftr" sz="quarter" idx="11"/>
          </p:nvPr>
        </p:nvSpPr>
        <p:spPr/>
        <p:txBody>
          <a:bodyPr/>
          <a:lstStyle/>
          <a:p>
            <a:r>
              <a:rPr lang="en-US" smtClean="0"/>
              <a:t>CN5E by Tanenbaum &amp; Wetherall, © Pearson Education-Prentice Hall and D. Wetherall, 2011</a:t>
            </a:r>
            <a:endParaRPr lang="en-US" dirty="0"/>
          </a:p>
        </p:txBody>
      </p:sp>
      <p:pic>
        <p:nvPicPr>
          <p:cNvPr id="56324" name="Picture 2"/>
          <p:cNvPicPr>
            <a:picLocks noChangeAspect="1" noChangeArrowheads="1"/>
          </p:cNvPicPr>
          <p:nvPr/>
        </p:nvPicPr>
        <p:blipFill>
          <a:blip r:embed="rId2" cstate="print"/>
          <a:srcRect t="3254" b="9680"/>
          <a:stretch>
            <a:fillRect/>
          </a:stretch>
        </p:blipFill>
        <p:spPr bwMode="auto">
          <a:xfrm>
            <a:off x="614362" y="1773628"/>
            <a:ext cx="7915275" cy="3930869"/>
          </a:xfrm>
          <a:prstGeom prst="rect">
            <a:avLst/>
          </a:prstGeom>
          <a:noFill/>
          <a:ln w="9525">
            <a:noFill/>
            <a:miter lim="800000"/>
            <a:headEnd/>
            <a:tailEnd/>
          </a:ln>
        </p:spPr>
      </p:pic>
      <p:sp>
        <p:nvSpPr>
          <p:cNvPr id="9" name="TextBox 8"/>
          <p:cNvSpPr txBox="1"/>
          <p:nvPr/>
        </p:nvSpPr>
        <p:spPr>
          <a:xfrm>
            <a:off x="836547" y="5729787"/>
            <a:ext cx="2137869" cy="646331"/>
          </a:xfrm>
          <a:prstGeom prst="rect">
            <a:avLst/>
          </a:prstGeom>
          <a:noFill/>
        </p:spPr>
        <p:txBody>
          <a:bodyPr wrap="square" rtlCol="0">
            <a:spAutoFit/>
          </a:bodyPr>
          <a:lstStyle/>
          <a:p>
            <a:pPr algn="ctr"/>
            <a:r>
              <a:rPr lang="en-US" dirty="0" smtClean="0">
                <a:solidFill>
                  <a:srgbClr val="FF2BD8"/>
                </a:solidFill>
              </a:rPr>
              <a:t>One connection for each request</a:t>
            </a:r>
            <a:endParaRPr lang="en-US" dirty="0">
              <a:solidFill>
                <a:srgbClr val="FF2BD8"/>
              </a:solidFill>
            </a:endParaRPr>
          </a:p>
        </p:txBody>
      </p:sp>
      <p:sp>
        <p:nvSpPr>
          <p:cNvPr id="12" name="TextBox 11"/>
          <p:cNvSpPr txBox="1"/>
          <p:nvPr/>
        </p:nvSpPr>
        <p:spPr>
          <a:xfrm>
            <a:off x="3606012" y="5724530"/>
            <a:ext cx="2342846" cy="646331"/>
          </a:xfrm>
          <a:prstGeom prst="rect">
            <a:avLst/>
          </a:prstGeom>
          <a:noFill/>
        </p:spPr>
        <p:txBody>
          <a:bodyPr wrap="square" rtlCol="0">
            <a:spAutoFit/>
          </a:bodyPr>
          <a:lstStyle/>
          <a:p>
            <a:pPr algn="ctr"/>
            <a:r>
              <a:rPr lang="en-US" dirty="0" smtClean="0">
                <a:solidFill>
                  <a:srgbClr val="FF2BD8"/>
                </a:solidFill>
              </a:rPr>
              <a:t>Sequential requests on one connection</a:t>
            </a:r>
            <a:endParaRPr lang="en-US" dirty="0">
              <a:solidFill>
                <a:srgbClr val="FF2BD8"/>
              </a:solidFill>
            </a:endParaRPr>
          </a:p>
        </p:txBody>
      </p:sp>
      <p:sp>
        <p:nvSpPr>
          <p:cNvPr id="13" name="TextBox 12"/>
          <p:cNvSpPr txBox="1"/>
          <p:nvPr/>
        </p:nvSpPr>
        <p:spPr>
          <a:xfrm>
            <a:off x="6364954" y="5719277"/>
            <a:ext cx="2342846" cy="646331"/>
          </a:xfrm>
          <a:prstGeom prst="rect">
            <a:avLst/>
          </a:prstGeom>
          <a:noFill/>
        </p:spPr>
        <p:txBody>
          <a:bodyPr wrap="square" rtlCol="0">
            <a:spAutoFit/>
          </a:bodyPr>
          <a:lstStyle/>
          <a:p>
            <a:pPr algn="ctr"/>
            <a:r>
              <a:rPr lang="en-US" dirty="0" smtClean="0">
                <a:solidFill>
                  <a:srgbClr val="FF2BD8"/>
                </a:solidFill>
              </a:rPr>
              <a:t>Pipelined requests on one connection</a:t>
            </a:r>
            <a:endParaRPr lang="en-US" dirty="0">
              <a:solidFill>
                <a:srgbClr val="FF2BD8"/>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dirty="0" smtClean="0"/>
              <a:t>HTTP (3)</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57347" name="Rectangle 3"/>
          <p:cNvSpPr>
            <a:spLocks noGrp="1" noChangeArrowheads="1"/>
          </p:cNvSpPr>
          <p:nvPr>
            <p:ph idx="1"/>
          </p:nvPr>
        </p:nvSpPr>
        <p:spPr>
          <a:xfrm>
            <a:off x="914399" y="1505613"/>
            <a:ext cx="7790214" cy="4600081"/>
          </a:xfrm>
        </p:spPr>
        <p:txBody>
          <a:bodyPr/>
          <a:lstStyle/>
          <a:p>
            <a:r>
              <a:rPr lang="en-US" dirty="0" smtClean="0"/>
              <a:t>HTTP has several request methods.</a:t>
            </a:r>
          </a:p>
        </p:txBody>
      </p:sp>
      <p:pic>
        <p:nvPicPr>
          <p:cNvPr id="57348" name="Picture 2"/>
          <p:cNvPicPr>
            <a:picLocks noChangeAspect="1" noChangeArrowheads="1"/>
          </p:cNvPicPr>
          <p:nvPr/>
        </p:nvPicPr>
        <p:blipFill>
          <a:blip r:embed="rId2" cstate="print"/>
          <a:srcRect/>
          <a:stretch>
            <a:fillRect/>
          </a:stretch>
        </p:blipFill>
        <p:spPr bwMode="auto">
          <a:xfrm>
            <a:off x="3490982" y="2373806"/>
            <a:ext cx="4768603" cy="3435788"/>
          </a:xfrm>
          <a:prstGeom prst="rect">
            <a:avLst/>
          </a:prstGeom>
          <a:noFill/>
          <a:ln w="9525">
            <a:noFill/>
            <a:miter lim="800000"/>
            <a:headEnd/>
            <a:tailEnd/>
          </a:ln>
        </p:spPr>
      </p:pic>
      <p:sp>
        <p:nvSpPr>
          <p:cNvPr id="9" name="Rectangle 8"/>
          <p:cNvSpPr/>
          <p:nvPr/>
        </p:nvSpPr>
        <p:spPr bwMode="auto">
          <a:xfrm>
            <a:off x="3572373" y="2812502"/>
            <a:ext cx="1462085" cy="372132"/>
          </a:xfrm>
          <a:prstGeom prst="rect">
            <a:avLst/>
          </a:prstGeom>
          <a:solidFill>
            <a:srgbClr val="FF2BD8">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3556608" y="3542972"/>
            <a:ext cx="1462085" cy="372132"/>
          </a:xfrm>
          <a:prstGeom prst="rect">
            <a:avLst/>
          </a:prstGeom>
          <a:solidFill>
            <a:srgbClr val="FF2BD8">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2" name="Straight Arrow Connector 11"/>
          <p:cNvCxnSpPr/>
          <p:nvPr/>
        </p:nvCxnSpPr>
        <p:spPr bwMode="auto">
          <a:xfrm>
            <a:off x="2774734" y="2921876"/>
            <a:ext cx="704193" cy="1588"/>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a:off x="2758967" y="3704895"/>
            <a:ext cx="704193" cy="1588"/>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14" name="TextBox 13"/>
          <p:cNvSpPr txBox="1"/>
          <p:nvPr/>
        </p:nvSpPr>
        <p:spPr>
          <a:xfrm>
            <a:off x="1219198" y="2722184"/>
            <a:ext cx="1531188" cy="369332"/>
          </a:xfrm>
          <a:prstGeom prst="rect">
            <a:avLst/>
          </a:prstGeom>
          <a:noFill/>
        </p:spPr>
        <p:txBody>
          <a:bodyPr wrap="none" rtlCol="0">
            <a:spAutoFit/>
          </a:bodyPr>
          <a:lstStyle/>
          <a:p>
            <a:r>
              <a:rPr lang="en-US" dirty="0" smtClean="0"/>
              <a:t>Fetch a page</a:t>
            </a:r>
            <a:endParaRPr lang="en-US" dirty="0"/>
          </a:p>
        </p:txBody>
      </p:sp>
      <p:sp>
        <p:nvSpPr>
          <p:cNvPr id="15" name="TextBox 14"/>
          <p:cNvSpPr txBox="1"/>
          <p:nvPr/>
        </p:nvSpPr>
        <p:spPr>
          <a:xfrm>
            <a:off x="1224454" y="3502570"/>
            <a:ext cx="1855080" cy="923330"/>
          </a:xfrm>
          <a:prstGeom prst="rect">
            <a:avLst/>
          </a:prstGeom>
          <a:noFill/>
        </p:spPr>
        <p:txBody>
          <a:bodyPr wrap="square" rtlCol="0">
            <a:spAutoFit/>
          </a:bodyPr>
          <a:lstStyle/>
          <a:p>
            <a:r>
              <a:rPr lang="en-US" dirty="0" smtClean="0"/>
              <a:t>Used to send input data to a server program</a:t>
            </a:r>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smtClean="0"/>
              <a:t>HTTP (4)</a:t>
            </a:r>
            <a:endParaRPr lang="en-US" dirty="0" smtClean="0"/>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58371" name="Rectangle 3"/>
          <p:cNvSpPr>
            <a:spLocks noGrp="1" noChangeArrowheads="1"/>
          </p:cNvSpPr>
          <p:nvPr>
            <p:ph idx="1"/>
          </p:nvPr>
        </p:nvSpPr>
        <p:spPr/>
        <p:txBody>
          <a:bodyPr/>
          <a:lstStyle/>
          <a:p>
            <a:r>
              <a:rPr lang="en-US" dirty="0" smtClean="0"/>
              <a:t>Response codes tell the client how the request fared:</a:t>
            </a:r>
          </a:p>
        </p:txBody>
      </p:sp>
      <p:pic>
        <p:nvPicPr>
          <p:cNvPr id="58372" name="Picture 2"/>
          <p:cNvPicPr>
            <a:picLocks noChangeAspect="1" noChangeArrowheads="1"/>
          </p:cNvPicPr>
          <p:nvPr/>
        </p:nvPicPr>
        <p:blipFill>
          <a:blip r:embed="rId2" cstate="print"/>
          <a:srcRect/>
          <a:stretch>
            <a:fillRect/>
          </a:stretch>
        </p:blipFill>
        <p:spPr bwMode="auto">
          <a:xfrm>
            <a:off x="619097" y="2497097"/>
            <a:ext cx="7905805" cy="22695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(5)</a:t>
            </a:r>
            <a:endParaRPr lang="en-US" dirty="0"/>
          </a:p>
        </p:txBody>
      </p:sp>
      <p:sp>
        <p:nvSpPr>
          <p:cNvPr id="3" name="Footer Placeholder 2"/>
          <p:cNvSpPr>
            <a:spLocks noGrp="1"/>
          </p:cNvSpPr>
          <p:nvPr>
            <p:ph type="ftr" sz="quarter" idx="10"/>
          </p:nvPr>
        </p:nvSpPr>
        <p:spPr/>
        <p:txBody>
          <a:bodyPr/>
          <a:lstStyle/>
          <a:p>
            <a:pPr>
              <a:defRPr/>
            </a:pPr>
            <a:r>
              <a:rPr lang="en-US" smtClean="0"/>
              <a:t>CN5E by Tanenbaum &amp; Wetherall, © Pearson Education-Prentice Hall and D. Wetherall, 2011</a:t>
            </a:r>
            <a:endParaRPr lang="en-US" i="0" dirty="0"/>
          </a:p>
        </p:txBody>
      </p:sp>
      <p:sp>
        <p:nvSpPr>
          <p:cNvPr id="6" name="Content Placeholder 5"/>
          <p:cNvSpPr>
            <a:spLocks noGrp="1"/>
          </p:cNvSpPr>
          <p:nvPr>
            <p:ph idx="1"/>
          </p:nvPr>
        </p:nvSpPr>
        <p:spPr>
          <a:xfrm>
            <a:off x="914399" y="1484593"/>
            <a:ext cx="7790214" cy="4600081"/>
          </a:xfrm>
        </p:spPr>
        <p:txBody>
          <a:bodyPr/>
          <a:lstStyle/>
          <a:p>
            <a:r>
              <a:rPr lang="en-US" dirty="0" smtClean="0"/>
              <a:t>Many headers carry key information:</a:t>
            </a:r>
            <a:endParaRPr lang="en-US" dirty="0"/>
          </a:p>
        </p:txBody>
      </p:sp>
      <p:graphicFrame>
        <p:nvGraphicFramePr>
          <p:cNvPr id="7" name="Content Placeholder 6"/>
          <p:cNvGraphicFramePr>
            <a:graphicFrameLocks/>
          </p:cNvGraphicFramePr>
          <p:nvPr/>
        </p:nvGraphicFramePr>
        <p:xfrm>
          <a:off x="893379" y="2276163"/>
          <a:ext cx="7662041" cy="3378409"/>
        </p:xfrm>
        <a:graphic>
          <a:graphicData uri="http://schemas.openxmlformats.org/drawingml/2006/table">
            <a:tbl>
              <a:tblPr firstRow="1" bandRow="1">
                <a:tableStyleId>{5C22544A-7EE6-4342-B048-85BDC9FD1C3A}</a:tableStyleId>
              </a:tblPr>
              <a:tblGrid>
                <a:gridCol w="2333297"/>
                <a:gridCol w="5328744"/>
              </a:tblGrid>
              <a:tr h="418538">
                <a:tc>
                  <a:txBody>
                    <a:bodyPr/>
                    <a:lstStyle/>
                    <a:p>
                      <a:pPr algn="l"/>
                      <a:r>
                        <a:rPr lang="en-US" sz="1800" dirty="0" smtClean="0">
                          <a:ln>
                            <a:noFill/>
                          </a:ln>
                          <a:solidFill>
                            <a:schemeClr val="tx1"/>
                          </a:solidFill>
                          <a:latin typeface="Arial" pitchFamily="34" charset="0"/>
                          <a:cs typeface="Arial" pitchFamily="34" charset="0"/>
                        </a:rPr>
                        <a:t>Function</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smtClean="0">
                          <a:ln>
                            <a:noFill/>
                          </a:ln>
                          <a:solidFill>
                            <a:schemeClr val="tx1"/>
                          </a:solidFill>
                          <a:latin typeface="Arial" pitchFamily="34" charset="0"/>
                          <a:cs typeface="Arial" pitchFamily="34" charset="0"/>
                        </a:rPr>
                        <a:t>Example Headers</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32442">
                <a:tc>
                  <a:txBody>
                    <a:bodyPr/>
                    <a:lstStyle/>
                    <a:p>
                      <a:pPr algn="l"/>
                      <a:r>
                        <a:rPr lang="en-US" sz="1800" dirty="0" smtClean="0">
                          <a:ln>
                            <a:noFill/>
                          </a:ln>
                          <a:solidFill>
                            <a:schemeClr val="tx1"/>
                          </a:solidFill>
                          <a:latin typeface="Arial" pitchFamily="34" charset="0"/>
                          <a:cs typeface="Arial" pitchFamily="34" charset="0"/>
                        </a:rPr>
                        <a:t>Browser capabilities</a:t>
                      </a:r>
                    </a:p>
                    <a:p>
                      <a:pPr algn="l"/>
                      <a:r>
                        <a:rPr lang="en-US" sz="1800" dirty="0" smtClean="0">
                          <a:ln>
                            <a:noFill/>
                          </a:ln>
                          <a:solidFill>
                            <a:schemeClr val="tx1"/>
                          </a:solidFill>
                          <a:latin typeface="Arial" pitchFamily="34" charset="0"/>
                          <a:cs typeface="Arial" pitchFamily="34" charset="0"/>
                        </a:rPr>
                        <a:t>(client</a:t>
                      </a:r>
                      <a:r>
                        <a:rPr lang="en-US" sz="1800" baseline="0" dirty="0" smtClean="0">
                          <a:ln>
                            <a:noFill/>
                          </a:ln>
                          <a:solidFill>
                            <a:schemeClr val="tx1"/>
                          </a:solidFill>
                          <a:latin typeface="Arial" pitchFamily="34" charset="0"/>
                          <a:cs typeface="Arial" pitchFamily="34" charset="0"/>
                        </a:rPr>
                        <a:t> </a:t>
                      </a:r>
                      <a:r>
                        <a:rPr lang="en-US" sz="1800" baseline="0" dirty="0" smtClean="0">
                          <a:ln>
                            <a:noFill/>
                          </a:ln>
                          <a:solidFill>
                            <a:schemeClr val="tx1"/>
                          </a:solidFill>
                          <a:latin typeface="Arial" pitchFamily="34" charset="0"/>
                          <a:cs typeface="Arial" pitchFamily="34" charset="0"/>
                          <a:sym typeface="Wingdings" pitchFamily="2" charset="2"/>
                        </a:rPr>
                        <a:t> server)</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smtClean="0">
                          <a:ln>
                            <a:noFill/>
                          </a:ln>
                          <a:solidFill>
                            <a:schemeClr val="tx1"/>
                          </a:solidFill>
                          <a:latin typeface="Arial" pitchFamily="34" charset="0"/>
                          <a:cs typeface="Arial" pitchFamily="34" charset="0"/>
                        </a:rPr>
                        <a:t>User-Agent,</a:t>
                      </a:r>
                      <a:r>
                        <a:rPr lang="en-US" sz="1800" baseline="0" dirty="0" smtClean="0">
                          <a:ln>
                            <a:noFill/>
                          </a:ln>
                          <a:solidFill>
                            <a:schemeClr val="tx1"/>
                          </a:solidFill>
                          <a:latin typeface="Arial" pitchFamily="34" charset="0"/>
                          <a:cs typeface="Arial" pitchFamily="34" charset="0"/>
                        </a:rPr>
                        <a:t> Accept, Accept-</a:t>
                      </a:r>
                      <a:r>
                        <a:rPr lang="en-US" sz="1800" baseline="0" dirty="0" err="1" smtClean="0">
                          <a:ln>
                            <a:noFill/>
                          </a:ln>
                          <a:solidFill>
                            <a:schemeClr val="tx1"/>
                          </a:solidFill>
                          <a:latin typeface="Arial" pitchFamily="34" charset="0"/>
                          <a:cs typeface="Arial" pitchFamily="34" charset="0"/>
                        </a:rPr>
                        <a:t>Charset</a:t>
                      </a:r>
                      <a:r>
                        <a:rPr lang="en-US" sz="1800" baseline="0" dirty="0" smtClean="0">
                          <a:ln>
                            <a:noFill/>
                          </a:ln>
                          <a:solidFill>
                            <a:schemeClr val="tx1"/>
                          </a:solidFill>
                          <a:latin typeface="Arial" pitchFamily="34" charset="0"/>
                          <a:cs typeface="Arial" pitchFamily="34" charset="0"/>
                        </a:rPr>
                        <a:t>, Accept-Encoding, Accept-Language</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32442">
                <a:tc>
                  <a:txBody>
                    <a:bodyPr/>
                    <a:lstStyle/>
                    <a:p>
                      <a:pPr algn="l"/>
                      <a:r>
                        <a:rPr lang="en-US" sz="1800" dirty="0" smtClean="0">
                          <a:ln>
                            <a:noFill/>
                          </a:ln>
                          <a:solidFill>
                            <a:schemeClr val="tx1"/>
                          </a:solidFill>
                          <a:latin typeface="Arial" pitchFamily="34" charset="0"/>
                          <a:cs typeface="Arial" pitchFamily="34" charset="0"/>
                        </a:rPr>
                        <a:t>Caching related</a:t>
                      </a:r>
                    </a:p>
                    <a:p>
                      <a:pPr algn="l"/>
                      <a:r>
                        <a:rPr lang="en-US" sz="1800" dirty="0" smtClean="0">
                          <a:ln>
                            <a:noFill/>
                          </a:ln>
                          <a:solidFill>
                            <a:schemeClr val="tx1"/>
                          </a:solidFill>
                          <a:latin typeface="Arial" pitchFamily="34" charset="0"/>
                          <a:cs typeface="Arial" pitchFamily="34" charset="0"/>
                        </a:rPr>
                        <a:t>(mixed directions)</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smtClean="0">
                          <a:ln>
                            <a:noFill/>
                          </a:ln>
                          <a:solidFill>
                            <a:schemeClr val="tx1"/>
                          </a:solidFill>
                          <a:latin typeface="Arial" pitchFamily="34" charset="0"/>
                          <a:cs typeface="Arial" pitchFamily="34" charset="0"/>
                        </a:rPr>
                        <a:t>If-Modified-Since,</a:t>
                      </a:r>
                      <a:r>
                        <a:rPr lang="en-US" sz="1800" baseline="0" dirty="0" smtClean="0">
                          <a:ln>
                            <a:noFill/>
                          </a:ln>
                          <a:solidFill>
                            <a:schemeClr val="tx1"/>
                          </a:solidFill>
                          <a:latin typeface="Arial" pitchFamily="34" charset="0"/>
                          <a:cs typeface="Arial" pitchFamily="34" charset="0"/>
                        </a:rPr>
                        <a:t> If-None-Match, Date, Last-Modified, Expires, Cache-Control, </a:t>
                      </a:r>
                      <a:r>
                        <a:rPr lang="en-US" sz="1800" baseline="0" dirty="0" err="1" smtClean="0">
                          <a:ln>
                            <a:noFill/>
                          </a:ln>
                          <a:solidFill>
                            <a:schemeClr val="tx1"/>
                          </a:solidFill>
                          <a:latin typeface="Arial" pitchFamily="34" charset="0"/>
                          <a:cs typeface="Arial" pitchFamily="34" charset="0"/>
                        </a:rPr>
                        <a:t>ETag</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32442">
                <a:tc>
                  <a:txBody>
                    <a:bodyPr/>
                    <a:lstStyle/>
                    <a:p>
                      <a:pPr algn="l"/>
                      <a:r>
                        <a:rPr lang="en-US" sz="1800" dirty="0" smtClean="0">
                          <a:ln>
                            <a:noFill/>
                          </a:ln>
                          <a:solidFill>
                            <a:schemeClr val="tx1"/>
                          </a:solidFill>
                          <a:latin typeface="Arial" pitchFamily="34" charset="0"/>
                          <a:cs typeface="Arial" pitchFamily="34" charset="0"/>
                        </a:rPr>
                        <a:t>Browser context</a:t>
                      </a:r>
                    </a:p>
                    <a:p>
                      <a:pPr algn="l"/>
                      <a:r>
                        <a:rPr lang="en-US" sz="1800" dirty="0" smtClean="0">
                          <a:ln>
                            <a:noFill/>
                          </a:ln>
                          <a:solidFill>
                            <a:schemeClr val="tx1"/>
                          </a:solidFill>
                          <a:latin typeface="Arial" pitchFamily="34" charset="0"/>
                          <a:cs typeface="Arial" pitchFamily="34" charset="0"/>
                        </a:rPr>
                        <a:t>(client </a:t>
                      </a:r>
                      <a:r>
                        <a:rPr lang="en-US" sz="1800" dirty="0" smtClean="0">
                          <a:ln>
                            <a:noFill/>
                          </a:ln>
                          <a:solidFill>
                            <a:schemeClr val="tx1"/>
                          </a:solidFill>
                          <a:latin typeface="Arial" pitchFamily="34" charset="0"/>
                          <a:cs typeface="Arial" pitchFamily="34" charset="0"/>
                          <a:sym typeface="Wingdings" pitchFamily="2" charset="2"/>
                        </a:rPr>
                        <a:t> server)</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smtClean="0">
                          <a:ln>
                            <a:noFill/>
                          </a:ln>
                          <a:solidFill>
                            <a:schemeClr val="tx1"/>
                          </a:solidFill>
                          <a:latin typeface="Arial" pitchFamily="34" charset="0"/>
                          <a:cs typeface="Arial" pitchFamily="34" charset="0"/>
                        </a:rPr>
                        <a:t>Cookie, </a:t>
                      </a:r>
                      <a:r>
                        <a:rPr lang="en-US" sz="1800" dirty="0" err="1" smtClean="0">
                          <a:ln>
                            <a:noFill/>
                          </a:ln>
                          <a:solidFill>
                            <a:schemeClr val="tx1"/>
                          </a:solidFill>
                          <a:latin typeface="Arial" pitchFamily="34" charset="0"/>
                          <a:cs typeface="Arial" pitchFamily="34" charset="0"/>
                        </a:rPr>
                        <a:t>Referer</a:t>
                      </a:r>
                      <a:r>
                        <a:rPr lang="en-US" sz="1800" dirty="0" smtClean="0">
                          <a:ln>
                            <a:noFill/>
                          </a:ln>
                          <a:solidFill>
                            <a:schemeClr val="tx1"/>
                          </a:solidFill>
                          <a:latin typeface="Arial" pitchFamily="34" charset="0"/>
                          <a:cs typeface="Arial" pitchFamily="34" charset="0"/>
                        </a:rPr>
                        <a:t>, Authorization, Host</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62545">
                <a:tc>
                  <a:txBody>
                    <a:bodyPr/>
                    <a:lstStyle/>
                    <a:p>
                      <a:pPr algn="l"/>
                      <a:r>
                        <a:rPr lang="en-US" sz="1800" dirty="0" smtClean="0">
                          <a:ln>
                            <a:noFill/>
                          </a:ln>
                          <a:solidFill>
                            <a:schemeClr val="tx1"/>
                          </a:solidFill>
                          <a:latin typeface="Arial" pitchFamily="34" charset="0"/>
                          <a:cs typeface="Arial" pitchFamily="34" charset="0"/>
                        </a:rPr>
                        <a:t>Content delivery</a:t>
                      </a:r>
                    </a:p>
                    <a:p>
                      <a:pPr algn="l"/>
                      <a:r>
                        <a:rPr lang="en-US" sz="1800" dirty="0" smtClean="0">
                          <a:ln>
                            <a:noFill/>
                          </a:ln>
                          <a:solidFill>
                            <a:schemeClr val="tx1"/>
                          </a:solidFill>
                          <a:latin typeface="Arial" pitchFamily="34" charset="0"/>
                          <a:cs typeface="Arial" pitchFamily="34" charset="0"/>
                        </a:rPr>
                        <a:t>(server </a:t>
                      </a:r>
                      <a:r>
                        <a:rPr lang="en-US" sz="1800" dirty="0" smtClean="0">
                          <a:ln>
                            <a:noFill/>
                          </a:ln>
                          <a:solidFill>
                            <a:schemeClr val="tx1"/>
                          </a:solidFill>
                          <a:latin typeface="Arial" pitchFamily="34" charset="0"/>
                          <a:cs typeface="Arial" pitchFamily="34" charset="0"/>
                          <a:sym typeface="Wingdings" pitchFamily="2" charset="2"/>
                        </a:rPr>
                        <a:t> client)</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smtClean="0">
                          <a:ln>
                            <a:noFill/>
                          </a:ln>
                          <a:solidFill>
                            <a:schemeClr val="tx1"/>
                          </a:solidFill>
                          <a:latin typeface="Arial" pitchFamily="34" charset="0"/>
                          <a:cs typeface="Arial" pitchFamily="34" charset="0"/>
                        </a:rPr>
                        <a:t>Content-Encoding,</a:t>
                      </a:r>
                      <a:r>
                        <a:rPr lang="en-US" sz="1800" baseline="0" dirty="0" smtClean="0">
                          <a:ln>
                            <a:noFill/>
                          </a:ln>
                          <a:solidFill>
                            <a:schemeClr val="tx1"/>
                          </a:solidFill>
                          <a:latin typeface="Arial" pitchFamily="34" charset="0"/>
                          <a:cs typeface="Arial" pitchFamily="34" charset="0"/>
                        </a:rPr>
                        <a:t> Content-Length, Content-Type, Content-Language, Content-Range, Set-Cookie</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dirty="0" smtClean="0"/>
              <a:t>HTTP (6)</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61443" name="Rectangle 3"/>
          <p:cNvSpPr>
            <a:spLocks noGrp="1" noChangeArrowheads="1"/>
          </p:cNvSpPr>
          <p:nvPr>
            <p:ph idx="1"/>
          </p:nvPr>
        </p:nvSpPr>
        <p:spPr>
          <a:xfrm>
            <a:off x="914399" y="1432043"/>
            <a:ext cx="7790214" cy="4600081"/>
          </a:xfrm>
        </p:spPr>
        <p:txBody>
          <a:bodyPr/>
          <a:lstStyle/>
          <a:p>
            <a:r>
              <a:rPr lang="en-US" dirty="0" smtClean="0"/>
              <a:t>HTTP caching checks to see if the browser has a known fresh copy, and if not if the server has updated the page</a:t>
            </a:r>
          </a:p>
          <a:p>
            <a:pPr lvl="1"/>
            <a:r>
              <a:rPr lang="en-US" dirty="0" smtClean="0"/>
              <a:t>Uses a collection of headers for the checks</a:t>
            </a:r>
          </a:p>
          <a:p>
            <a:pPr lvl="1"/>
            <a:r>
              <a:rPr lang="en-US" dirty="0" smtClean="0"/>
              <a:t>Can include further levels of caching (e.g., proxy)</a:t>
            </a:r>
          </a:p>
        </p:txBody>
      </p:sp>
      <p:pic>
        <p:nvPicPr>
          <p:cNvPr id="61444" name="Picture 2"/>
          <p:cNvPicPr>
            <a:picLocks noChangeAspect="1" noChangeArrowheads="1"/>
          </p:cNvPicPr>
          <p:nvPr/>
        </p:nvPicPr>
        <p:blipFill>
          <a:blip r:embed="rId2" cstate="print"/>
          <a:srcRect/>
          <a:stretch>
            <a:fillRect/>
          </a:stretch>
        </p:blipFill>
        <p:spPr bwMode="auto">
          <a:xfrm>
            <a:off x="120650" y="3393500"/>
            <a:ext cx="8918575" cy="2181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dirty="0" smtClean="0"/>
              <a:t>The Mobile Web</a:t>
            </a:r>
          </a:p>
        </p:txBody>
      </p:sp>
      <p:sp>
        <p:nvSpPr>
          <p:cNvPr id="4" name="Footer Placeholder 3"/>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62467" name="Rectangle 3"/>
          <p:cNvSpPr>
            <a:spLocks noGrp="1" noChangeArrowheads="1"/>
          </p:cNvSpPr>
          <p:nvPr>
            <p:ph idx="1"/>
          </p:nvPr>
        </p:nvSpPr>
        <p:spPr>
          <a:xfrm>
            <a:off x="830319" y="1432043"/>
            <a:ext cx="7790214" cy="4600081"/>
          </a:xfrm>
        </p:spPr>
        <p:txBody>
          <a:bodyPr/>
          <a:lstStyle/>
          <a:p>
            <a:r>
              <a:rPr lang="en-US" dirty="0" smtClean="0"/>
              <a:t>Mobiles (phones, tablets) are challenging as clients:</a:t>
            </a:r>
          </a:p>
          <a:p>
            <a:pPr lvl="2"/>
            <a:r>
              <a:rPr lang="en-US" dirty="0" smtClean="0"/>
              <a:t> Relatively small screens</a:t>
            </a:r>
          </a:p>
          <a:p>
            <a:pPr lvl="2"/>
            <a:r>
              <a:rPr lang="en-US" dirty="0" smtClean="0"/>
              <a:t> Limited input capabilities, lengthy input.</a:t>
            </a:r>
          </a:p>
          <a:p>
            <a:pPr lvl="2"/>
            <a:r>
              <a:rPr lang="en-US" dirty="0" smtClean="0"/>
              <a:t> Network bandwidth is limited </a:t>
            </a:r>
          </a:p>
          <a:p>
            <a:pPr lvl="2"/>
            <a:r>
              <a:rPr lang="en-US" dirty="0" smtClean="0"/>
              <a:t> Connectivity may be intermittent.</a:t>
            </a:r>
          </a:p>
          <a:p>
            <a:pPr lvl="2"/>
            <a:r>
              <a:rPr lang="en-US" dirty="0" smtClean="0"/>
              <a:t> Computing power is limited</a:t>
            </a:r>
          </a:p>
          <a:p>
            <a:r>
              <a:rPr lang="en-US" dirty="0" smtClean="0"/>
              <a:t>Strategies to handle them:</a:t>
            </a:r>
          </a:p>
          <a:p>
            <a:pPr lvl="1"/>
            <a:r>
              <a:rPr lang="en-US" dirty="0" smtClean="0"/>
              <a:t>Content: intermediate servers provide mobile-friendly versions; transcoding can also be used</a:t>
            </a:r>
          </a:p>
          <a:p>
            <a:pPr lvl="1"/>
            <a:r>
              <a:rPr lang="en-US" dirty="0" smtClean="0"/>
              <a:t>Protocols: no need for specialized protocols (WAP*); HTTP with TCP/IP header compression sufficient</a:t>
            </a:r>
          </a:p>
        </p:txBody>
      </p:sp>
      <p:sp>
        <p:nvSpPr>
          <p:cNvPr id="2" name="TextBox 1"/>
          <p:cNvSpPr txBox="1"/>
          <p:nvPr/>
        </p:nvSpPr>
        <p:spPr>
          <a:xfrm>
            <a:off x="1815152" y="6120600"/>
            <a:ext cx="5852949" cy="369332"/>
          </a:xfrm>
          <a:prstGeom prst="rect">
            <a:avLst/>
          </a:prstGeom>
          <a:noFill/>
          <a:ln w="19050">
            <a:solidFill>
              <a:schemeClr val="accent1"/>
            </a:solidFill>
          </a:ln>
        </p:spPr>
        <p:txBody>
          <a:bodyPr wrap="none" rtlCol="0">
            <a:spAutoFit/>
          </a:bodyPr>
          <a:lstStyle/>
          <a:p>
            <a:r>
              <a:rPr lang="en-US" dirty="0" smtClean="0"/>
              <a:t>* Wireless Application Protocol used by feature phones </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mtClean="0"/>
              <a:t>The DNS Name Space (1)</a:t>
            </a:r>
          </a:p>
        </p:txBody>
      </p:sp>
      <p:sp>
        <p:nvSpPr>
          <p:cNvPr id="8195" name="Rectangle 3"/>
          <p:cNvSpPr>
            <a:spLocks noGrp="1" noChangeArrowheads="1"/>
          </p:cNvSpPr>
          <p:nvPr>
            <p:ph idx="1"/>
          </p:nvPr>
        </p:nvSpPr>
        <p:spPr>
          <a:xfrm>
            <a:off x="914399" y="1335417"/>
            <a:ext cx="7790214" cy="4600081"/>
          </a:xfrm>
        </p:spPr>
        <p:txBody>
          <a:bodyPr/>
          <a:lstStyle/>
          <a:p>
            <a:r>
              <a:rPr lang="en-US" dirty="0" smtClean="0"/>
              <a:t>DNS namespace is hierarchical from the root down</a:t>
            </a:r>
          </a:p>
          <a:p>
            <a:pPr lvl="1"/>
            <a:r>
              <a:rPr lang="en-US" dirty="0" smtClean="0"/>
              <a:t>Different parts delegated to different organizations</a:t>
            </a:r>
          </a:p>
        </p:txBody>
      </p:sp>
      <p:pic>
        <p:nvPicPr>
          <p:cNvPr id="8196" name="Picture 5"/>
          <p:cNvPicPr>
            <a:picLocks noChangeAspect="1" noChangeArrowheads="1"/>
          </p:cNvPicPr>
          <p:nvPr/>
        </p:nvPicPr>
        <p:blipFill>
          <a:blip r:embed="rId2" cstate="print"/>
          <a:srcRect/>
          <a:stretch>
            <a:fillRect/>
          </a:stretch>
        </p:blipFill>
        <p:spPr bwMode="auto">
          <a:xfrm>
            <a:off x="209550" y="2416975"/>
            <a:ext cx="8713788" cy="3571875"/>
          </a:xfrm>
          <a:prstGeom prst="rect">
            <a:avLst/>
          </a:prstGeom>
          <a:noFill/>
          <a:ln w="9525">
            <a:noFill/>
            <a:miter lim="800000"/>
            <a:headEnd/>
            <a:tailEnd/>
          </a:ln>
        </p:spPr>
      </p:pic>
      <p:sp>
        <p:nvSpPr>
          <p:cNvPr id="7" name="TextBox 6"/>
          <p:cNvSpPr txBox="1"/>
          <p:nvPr/>
        </p:nvSpPr>
        <p:spPr>
          <a:xfrm>
            <a:off x="2485531" y="6017337"/>
            <a:ext cx="4172937" cy="369332"/>
          </a:xfrm>
          <a:prstGeom prst="rect">
            <a:avLst/>
          </a:prstGeom>
          <a:noFill/>
        </p:spPr>
        <p:txBody>
          <a:bodyPr wrap="none" rtlCol="0">
            <a:spAutoFit/>
          </a:bodyPr>
          <a:lstStyle/>
          <a:p>
            <a:r>
              <a:rPr lang="en-US" dirty="0" smtClean="0">
                <a:solidFill>
                  <a:srgbClr val="FF2BD8"/>
                </a:solidFill>
              </a:rPr>
              <a:t>The computer </a:t>
            </a:r>
            <a:r>
              <a:rPr lang="en-US" i="1" dirty="0" smtClean="0">
                <a:solidFill>
                  <a:srgbClr val="FF2BD8"/>
                </a:solidFill>
              </a:rPr>
              <a:t>robot.cs.washington.edu</a:t>
            </a:r>
          </a:p>
        </p:txBody>
      </p:sp>
      <p:cxnSp>
        <p:nvCxnSpPr>
          <p:cNvPr id="9" name="Straight Arrow Connector 8"/>
          <p:cNvCxnSpPr>
            <a:stCxn id="7" idx="1"/>
          </p:cNvCxnSpPr>
          <p:nvPr/>
        </p:nvCxnSpPr>
        <p:spPr bwMode="auto">
          <a:xfrm rot="10800000">
            <a:off x="2153267" y="5928853"/>
            <a:ext cx="332265" cy="273151"/>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11" name="Footer Placeholder 10"/>
          <p:cNvSpPr>
            <a:spLocks noGrp="1"/>
          </p:cNvSpPr>
          <p:nvPr>
            <p:ph type="ftr" sz="quarter" idx="10"/>
          </p:nvPr>
        </p:nvSpPr>
        <p:spPr/>
        <p:txBody>
          <a:bodyPr/>
          <a:lstStyle/>
          <a:p>
            <a:pPr>
              <a:defRPr/>
            </a:pPr>
            <a:r>
              <a:rPr lang="en-US" smtClean="0"/>
              <a:t>CN5E by Tanenbaum &amp; Wetherall, © Pearson Education-Prentice Hall and D. Wetherall, 2011</a:t>
            </a:r>
            <a:endParaRPr lang="en-US" i="0" dirty="0"/>
          </a:p>
        </p:txBody>
      </p:sp>
      <p:sp>
        <p:nvSpPr>
          <p:cNvPr id="8" name="TextBox 17"/>
          <p:cNvSpPr txBox="1">
            <a:spLocks noChangeArrowheads="1"/>
          </p:cNvSpPr>
          <p:nvPr/>
        </p:nvSpPr>
        <p:spPr bwMode="auto">
          <a:xfrm>
            <a:off x="1481931" y="2811463"/>
            <a:ext cx="110966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t>Root server</a:t>
            </a:r>
          </a:p>
        </p:txBody>
      </p:sp>
      <p:cxnSp>
        <p:nvCxnSpPr>
          <p:cNvPr id="10" name="Straight Arrow Connector 18"/>
          <p:cNvCxnSpPr>
            <a:cxnSpLocks noChangeShapeType="1"/>
            <a:stCxn id="8" idx="3"/>
          </p:cNvCxnSpPr>
          <p:nvPr/>
        </p:nvCxnSpPr>
        <p:spPr bwMode="auto">
          <a:xfrm flipV="1">
            <a:off x="2591594" y="2732882"/>
            <a:ext cx="1743197" cy="231775"/>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2" name="TextBox 17"/>
          <p:cNvSpPr txBox="1">
            <a:spLocks noChangeArrowheads="1"/>
          </p:cNvSpPr>
          <p:nvPr/>
        </p:nvSpPr>
        <p:spPr bwMode="auto">
          <a:xfrm>
            <a:off x="3101975" y="5526087"/>
            <a:ext cx="2133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t>Leaf has no subdomains</a:t>
            </a:r>
          </a:p>
        </p:txBody>
      </p:sp>
      <p:cxnSp>
        <p:nvCxnSpPr>
          <p:cNvPr id="13" name="Straight Arrow Connector 18"/>
          <p:cNvCxnSpPr>
            <a:cxnSpLocks noChangeShapeType="1"/>
          </p:cNvCxnSpPr>
          <p:nvPr/>
        </p:nvCxnSpPr>
        <p:spPr bwMode="auto">
          <a:xfrm>
            <a:off x="5235575" y="5680075"/>
            <a:ext cx="546100" cy="76200"/>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4" name="TextBox 1"/>
          <p:cNvSpPr txBox="1">
            <a:spLocks noChangeArrowheads="1"/>
          </p:cNvSpPr>
          <p:nvPr/>
        </p:nvSpPr>
        <p:spPr bwMode="auto">
          <a:xfrm>
            <a:off x="6878638" y="2811463"/>
            <a:ext cx="199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t>top-level domains</a:t>
            </a:r>
          </a:p>
        </p:txBody>
      </p:sp>
      <p:cxnSp>
        <p:nvCxnSpPr>
          <p:cNvPr id="15" name="Straight Arrow Connector 3"/>
          <p:cNvCxnSpPr>
            <a:cxnSpLocks noChangeShapeType="1"/>
          </p:cNvCxnSpPr>
          <p:nvPr/>
        </p:nvCxnSpPr>
        <p:spPr bwMode="auto">
          <a:xfrm flipH="1">
            <a:off x="7672388" y="3181351"/>
            <a:ext cx="719137" cy="592137"/>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6" name="TextBox 26"/>
          <p:cNvSpPr txBox="1">
            <a:spLocks noChangeArrowheads="1"/>
          </p:cNvSpPr>
          <p:nvPr/>
        </p:nvSpPr>
        <p:spPr bwMode="auto">
          <a:xfrm>
            <a:off x="419100" y="6297824"/>
            <a:ext cx="8294688" cy="30777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t>Each domain controls how it allocates the domains under </a:t>
            </a:r>
            <a:r>
              <a:rPr lang="en-US" sz="1400" dirty="0" smtClean="0"/>
              <a:t>it. Example </a:t>
            </a:r>
            <a:r>
              <a:rPr lang="en-US" sz="1400" dirty="0"/>
              <a:t>of a domain name: eng.cisco.com</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Search</a:t>
            </a:r>
            <a:endParaRPr lang="en-US" dirty="0"/>
          </a:p>
        </p:txBody>
      </p:sp>
      <p:sp>
        <p:nvSpPr>
          <p:cNvPr id="3" name="Footer Placeholder 2"/>
          <p:cNvSpPr>
            <a:spLocks noGrp="1"/>
          </p:cNvSpPr>
          <p:nvPr>
            <p:ph type="ftr" sz="quarter" idx="10"/>
          </p:nvPr>
        </p:nvSpPr>
        <p:spPr/>
        <p:txBody>
          <a:bodyPr/>
          <a:lstStyle/>
          <a:p>
            <a:pPr>
              <a:defRPr/>
            </a:pPr>
            <a:r>
              <a:rPr lang="en-US" smtClean="0"/>
              <a:t>CN5E by Tanenbaum &amp; Wetherall, © Pearson Education-Prentice Hall and D. Wetherall, 2011</a:t>
            </a:r>
            <a:endParaRPr lang="en-US" i="0" dirty="0"/>
          </a:p>
        </p:txBody>
      </p:sp>
      <p:sp>
        <p:nvSpPr>
          <p:cNvPr id="4" name="Content Placeholder 3"/>
          <p:cNvSpPr>
            <a:spLocks noGrp="1"/>
          </p:cNvSpPr>
          <p:nvPr>
            <p:ph idx="1"/>
          </p:nvPr>
        </p:nvSpPr>
        <p:spPr/>
        <p:txBody>
          <a:bodyPr/>
          <a:lstStyle/>
          <a:p>
            <a:r>
              <a:rPr lang="en-US" dirty="0" smtClean="0"/>
              <a:t>Search has proved hugely popular, in tandem with advertising that has proved hugely profitable</a:t>
            </a:r>
          </a:p>
          <a:p>
            <a:pPr lvl="1"/>
            <a:r>
              <a:rPr lang="en-US" dirty="0" smtClean="0"/>
              <a:t>A simple interface for users to navigate the Web</a:t>
            </a:r>
          </a:p>
          <a:p>
            <a:pPr lvl="1"/>
            <a:endParaRPr lang="en-US" dirty="0" smtClean="0"/>
          </a:p>
          <a:p>
            <a:r>
              <a:rPr lang="en-US" dirty="0" smtClean="0"/>
              <a:t>Search engine requires:</a:t>
            </a:r>
          </a:p>
          <a:p>
            <a:pPr lvl="1"/>
            <a:r>
              <a:rPr lang="en-US" dirty="0" smtClean="0"/>
              <a:t>Content from all sites, accessed by </a:t>
            </a:r>
            <a:r>
              <a:rPr lang="en-US" u="sng" dirty="0" smtClean="0"/>
              <a:t>crawling</a:t>
            </a:r>
            <a:r>
              <a:rPr lang="en-US" dirty="0" smtClean="0"/>
              <a:t>. Follow links to new pages, but beware programs.</a:t>
            </a:r>
          </a:p>
          <a:p>
            <a:pPr lvl="1"/>
            <a:r>
              <a:rPr lang="en-US" dirty="0" smtClean="0"/>
              <a:t>Deep web: Hidden (dynamic content) a problem</a:t>
            </a:r>
          </a:p>
          <a:p>
            <a:pPr lvl="1"/>
            <a:r>
              <a:rPr lang="en-US" dirty="0" smtClean="0"/>
              <a:t>Indexing, which benefits from known and discovered structure (such as XML) to increase relevance </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smtClean="0"/>
              <a:t>Streaming Audio and Video</a:t>
            </a:r>
          </a:p>
        </p:txBody>
      </p:sp>
      <p:sp>
        <p:nvSpPr>
          <p:cNvPr id="4" name="Footer Placeholder 3"/>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64515" name="Rectangle 3"/>
          <p:cNvSpPr>
            <a:spLocks noGrp="1" noChangeArrowheads="1"/>
          </p:cNvSpPr>
          <p:nvPr>
            <p:ph idx="1"/>
          </p:nvPr>
        </p:nvSpPr>
        <p:spPr/>
        <p:txBody>
          <a:bodyPr/>
          <a:lstStyle/>
          <a:p>
            <a:r>
              <a:rPr lang="en-US" dirty="0" smtClean="0"/>
              <a:t>Audio and video have become key types of traffic, e.g., voice over IP, and video streaming.</a:t>
            </a:r>
          </a:p>
          <a:p>
            <a:pPr lvl="3"/>
            <a:endParaRPr lang="en-US" dirty="0" smtClean="0"/>
          </a:p>
          <a:p>
            <a:pPr lvl="1"/>
            <a:r>
              <a:rPr lang="en-US" dirty="0" smtClean="0"/>
              <a:t>Digital audio </a:t>
            </a:r>
            <a:r>
              <a:rPr lang="en-US" dirty="0" smtClean="0">
                <a:solidFill>
                  <a:srgbClr val="0000FF"/>
                </a:solidFill>
              </a:rPr>
              <a:t>»</a:t>
            </a:r>
            <a:endParaRPr lang="en-US" dirty="0" smtClean="0"/>
          </a:p>
          <a:p>
            <a:pPr lvl="1"/>
            <a:r>
              <a:rPr lang="en-US" dirty="0" smtClean="0"/>
              <a:t>Digital video </a:t>
            </a:r>
            <a:r>
              <a:rPr lang="en-US" dirty="0" smtClean="0">
                <a:solidFill>
                  <a:srgbClr val="0000FF"/>
                </a:solidFill>
              </a:rPr>
              <a:t>»</a:t>
            </a:r>
            <a:endParaRPr lang="en-US" dirty="0" smtClean="0"/>
          </a:p>
          <a:p>
            <a:pPr lvl="1"/>
            <a:r>
              <a:rPr lang="en-US" dirty="0" smtClean="0"/>
              <a:t>Streaming stored media </a:t>
            </a:r>
            <a:r>
              <a:rPr lang="en-US" dirty="0" smtClean="0">
                <a:solidFill>
                  <a:srgbClr val="0000FF"/>
                </a:solidFill>
              </a:rPr>
              <a:t>»</a:t>
            </a:r>
            <a:endParaRPr lang="en-US" dirty="0" smtClean="0"/>
          </a:p>
          <a:p>
            <a:pPr lvl="1"/>
            <a:r>
              <a:rPr lang="en-US" dirty="0" smtClean="0"/>
              <a:t>Streaming live media </a:t>
            </a:r>
            <a:r>
              <a:rPr lang="en-US" dirty="0" smtClean="0">
                <a:solidFill>
                  <a:srgbClr val="0000FF"/>
                </a:solidFill>
              </a:rPr>
              <a:t>»</a:t>
            </a:r>
            <a:endParaRPr lang="en-US" dirty="0" smtClean="0"/>
          </a:p>
          <a:p>
            <a:pPr lvl="1"/>
            <a:r>
              <a:rPr lang="en-US" dirty="0" smtClean="0"/>
              <a:t>Real-time conferencing </a:t>
            </a:r>
            <a:r>
              <a:rPr lang="en-US" dirty="0" smtClean="0">
                <a:solidFill>
                  <a:srgbClr val="0000FF"/>
                </a:solidFill>
              </a:rPr>
              <a:t>»</a:t>
            </a:r>
            <a:endParaRPr lang="en-US"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smtClean="0"/>
              <a:t>Digital Audio (1)</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8195" name="Rectangle 3"/>
          <p:cNvSpPr>
            <a:spLocks noGrp="1" noChangeArrowheads="1"/>
          </p:cNvSpPr>
          <p:nvPr>
            <p:ph idx="1"/>
          </p:nvPr>
        </p:nvSpPr>
        <p:spPr>
          <a:xfrm>
            <a:off x="914399" y="1211333"/>
            <a:ext cx="7790214" cy="4600081"/>
          </a:xfrm>
        </p:spPr>
        <p:txBody>
          <a:bodyPr/>
          <a:lstStyle/>
          <a:p>
            <a:r>
              <a:rPr lang="en-US" dirty="0" smtClean="0"/>
              <a:t>ADC (Analog-to-Digital Converter) produces digital audio from a microphone</a:t>
            </a:r>
          </a:p>
          <a:p>
            <a:pPr lvl="1"/>
            <a:r>
              <a:rPr lang="en-US" dirty="0" smtClean="0"/>
              <a:t>Telephone: 8000 8-bit samples/second (64 Kbps); computer audio is usually better quality (e.g., 16 bit)</a:t>
            </a:r>
          </a:p>
        </p:txBody>
      </p:sp>
      <p:grpSp>
        <p:nvGrpSpPr>
          <p:cNvPr id="16" name="Group 15"/>
          <p:cNvGrpSpPr/>
          <p:nvPr/>
        </p:nvGrpSpPr>
        <p:grpSpPr>
          <a:xfrm>
            <a:off x="1414299" y="3048000"/>
            <a:ext cx="6404741" cy="2753707"/>
            <a:chOff x="1414299" y="2925981"/>
            <a:chExt cx="6404741" cy="2875726"/>
          </a:xfrm>
        </p:grpSpPr>
        <p:pic>
          <p:nvPicPr>
            <p:cNvPr id="65540" name="Picture 2"/>
            <p:cNvPicPr>
              <a:picLocks noChangeAspect="1" noChangeArrowheads="1"/>
            </p:cNvPicPr>
            <p:nvPr/>
          </p:nvPicPr>
          <p:blipFill>
            <a:blip r:embed="rId2" cstate="print"/>
            <a:srcRect r="62420" b="2645"/>
            <a:stretch>
              <a:fillRect/>
            </a:stretch>
          </p:blipFill>
          <p:spPr bwMode="auto">
            <a:xfrm>
              <a:off x="1414299" y="2933861"/>
              <a:ext cx="3021067" cy="2846825"/>
            </a:xfrm>
            <a:prstGeom prst="rect">
              <a:avLst/>
            </a:prstGeom>
            <a:noFill/>
            <a:ln w="9525">
              <a:noFill/>
              <a:miter lim="800000"/>
              <a:headEnd/>
              <a:tailEnd/>
            </a:ln>
          </p:spPr>
        </p:pic>
        <p:pic>
          <p:nvPicPr>
            <p:cNvPr id="9" name="Picture 2"/>
            <p:cNvPicPr>
              <a:picLocks noChangeAspect="1" noChangeArrowheads="1"/>
            </p:cNvPicPr>
            <p:nvPr/>
          </p:nvPicPr>
          <p:blipFill>
            <a:blip r:embed="rId2" cstate="print"/>
            <a:srcRect l="69415" b="10732"/>
            <a:stretch>
              <a:fillRect/>
            </a:stretch>
          </p:blipFill>
          <p:spPr bwMode="auto">
            <a:xfrm>
              <a:off x="5360276" y="2925981"/>
              <a:ext cx="2458764" cy="2610342"/>
            </a:xfrm>
            <a:prstGeom prst="rect">
              <a:avLst/>
            </a:prstGeom>
            <a:noFill/>
            <a:ln w="9525">
              <a:noFill/>
              <a:miter lim="800000"/>
              <a:headEnd/>
              <a:tailEnd/>
            </a:ln>
          </p:spPr>
        </p:pic>
        <p:sp>
          <p:nvSpPr>
            <p:cNvPr id="10" name="Rectangle 9"/>
            <p:cNvSpPr/>
            <p:nvPr/>
          </p:nvSpPr>
          <p:spPr bwMode="auto">
            <a:xfrm>
              <a:off x="2816773" y="5465376"/>
              <a:ext cx="525517" cy="33633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cxnSp>
        <p:nvCxnSpPr>
          <p:cNvPr id="13" name="Straight Arrow Connector 12"/>
          <p:cNvCxnSpPr/>
          <p:nvPr/>
        </p:nvCxnSpPr>
        <p:spPr bwMode="auto">
          <a:xfrm>
            <a:off x="4572000" y="4430107"/>
            <a:ext cx="641131" cy="1588"/>
          </a:xfrm>
          <a:prstGeom prst="straightConnector1">
            <a:avLst/>
          </a:prstGeom>
          <a:solidFill>
            <a:schemeClr val="accent1"/>
          </a:solidFill>
          <a:ln w="19050" cap="flat" cmpd="sng" algn="ctr">
            <a:solidFill>
              <a:srgbClr val="FF2BD8"/>
            </a:solidFill>
            <a:prstDash val="solid"/>
            <a:round/>
            <a:headEnd type="none" w="med" len="med"/>
            <a:tailEnd type="arrow"/>
          </a:ln>
          <a:effectLst/>
        </p:spPr>
      </p:cxnSp>
      <p:sp>
        <p:nvSpPr>
          <p:cNvPr id="14" name="TextBox 13"/>
          <p:cNvSpPr txBox="1"/>
          <p:nvPr/>
        </p:nvSpPr>
        <p:spPr>
          <a:xfrm>
            <a:off x="2102063" y="5580997"/>
            <a:ext cx="2044149" cy="646331"/>
          </a:xfrm>
          <a:prstGeom prst="rect">
            <a:avLst/>
          </a:prstGeom>
          <a:noFill/>
        </p:spPr>
        <p:txBody>
          <a:bodyPr wrap="none" rtlCol="0">
            <a:spAutoFit/>
          </a:bodyPr>
          <a:lstStyle/>
          <a:p>
            <a:pPr algn="ctr"/>
            <a:r>
              <a:rPr lang="en-US" dirty="0" smtClean="0">
                <a:solidFill>
                  <a:srgbClr val="FF2BD8"/>
                </a:solidFill>
              </a:rPr>
              <a:t>Continuous audio </a:t>
            </a:r>
          </a:p>
          <a:p>
            <a:pPr algn="ctr"/>
            <a:r>
              <a:rPr lang="en-US" dirty="0" smtClean="0">
                <a:solidFill>
                  <a:srgbClr val="FF2BD8"/>
                </a:solidFill>
              </a:rPr>
              <a:t>(sine wave)</a:t>
            </a:r>
            <a:endParaRPr lang="en-US" dirty="0">
              <a:solidFill>
                <a:srgbClr val="FF2BD8"/>
              </a:solidFill>
            </a:endParaRPr>
          </a:p>
        </p:txBody>
      </p:sp>
      <p:sp>
        <p:nvSpPr>
          <p:cNvPr id="15" name="TextBox 14"/>
          <p:cNvSpPr txBox="1"/>
          <p:nvPr/>
        </p:nvSpPr>
        <p:spPr>
          <a:xfrm>
            <a:off x="5176354" y="5565232"/>
            <a:ext cx="2979654" cy="646331"/>
          </a:xfrm>
          <a:prstGeom prst="rect">
            <a:avLst/>
          </a:prstGeom>
          <a:noFill/>
        </p:spPr>
        <p:txBody>
          <a:bodyPr wrap="square" rtlCol="0">
            <a:spAutoFit/>
          </a:bodyPr>
          <a:lstStyle/>
          <a:p>
            <a:pPr algn="ctr"/>
            <a:r>
              <a:rPr lang="en-US" dirty="0" smtClean="0">
                <a:solidFill>
                  <a:srgbClr val="FF2BD8"/>
                </a:solidFill>
              </a:rPr>
              <a:t>Digital audio</a:t>
            </a:r>
          </a:p>
          <a:p>
            <a:pPr algn="ctr"/>
            <a:r>
              <a:rPr lang="en-US" dirty="0" smtClean="0">
                <a:solidFill>
                  <a:srgbClr val="FF2BD8"/>
                </a:solidFill>
              </a:rPr>
              <a:t>(sampled, 4-bit quantized)</a:t>
            </a:r>
            <a:endParaRPr lang="en-US" dirty="0">
              <a:solidFill>
                <a:srgbClr val="FF2BD8"/>
              </a:solidFill>
            </a:endParaRPr>
          </a:p>
        </p:txBody>
      </p:sp>
      <p:sp>
        <p:nvSpPr>
          <p:cNvPr id="17" name="TextBox 16"/>
          <p:cNvSpPr txBox="1"/>
          <p:nvPr/>
        </p:nvSpPr>
        <p:spPr>
          <a:xfrm>
            <a:off x="4540470" y="4062251"/>
            <a:ext cx="671979" cy="369332"/>
          </a:xfrm>
          <a:prstGeom prst="rect">
            <a:avLst/>
          </a:prstGeom>
          <a:noFill/>
        </p:spPr>
        <p:txBody>
          <a:bodyPr wrap="none" rtlCol="0">
            <a:spAutoFit/>
          </a:bodyPr>
          <a:lstStyle/>
          <a:p>
            <a:pPr algn="ctr"/>
            <a:r>
              <a:rPr lang="en-US" dirty="0" smtClean="0"/>
              <a:t>ADC</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smtClean="0"/>
              <a:t>Digital Audio (2)</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8195" name="Rectangle 3"/>
          <p:cNvSpPr>
            <a:spLocks noGrp="1" noChangeArrowheads="1"/>
          </p:cNvSpPr>
          <p:nvPr>
            <p:ph idx="1"/>
          </p:nvPr>
        </p:nvSpPr>
        <p:spPr>
          <a:xfrm>
            <a:off x="914399" y="1347963"/>
            <a:ext cx="7790214" cy="4600081"/>
          </a:xfrm>
        </p:spPr>
        <p:txBody>
          <a:bodyPr/>
          <a:lstStyle/>
          <a:p>
            <a:r>
              <a:rPr lang="en-US" dirty="0" smtClean="0"/>
              <a:t>Digital audio is typically compressed before it is sent</a:t>
            </a:r>
          </a:p>
          <a:p>
            <a:pPr lvl="1"/>
            <a:r>
              <a:rPr lang="en-US" dirty="0" smtClean="0"/>
              <a:t>Lossy encoders (like AAC) exploit human perception</a:t>
            </a:r>
          </a:p>
          <a:p>
            <a:pPr lvl="1"/>
            <a:r>
              <a:rPr lang="en-US" dirty="0" smtClean="0"/>
              <a:t>Large compression ratios (can be &gt;10X)</a:t>
            </a:r>
          </a:p>
          <a:p>
            <a:endParaRPr lang="en-US" dirty="0" smtClean="0"/>
          </a:p>
        </p:txBody>
      </p:sp>
      <p:pic>
        <p:nvPicPr>
          <p:cNvPr id="66564" name="Picture 2"/>
          <p:cNvPicPr>
            <a:picLocks noChangeAspect="1" noChangeArrowheads="1"/>
          </p:cNvPicPr>
          <p:nvPr/>
        </p:nvPicPr>
        <p:blipFill>
          <a:blip r:embed="rId2" cstate="print"/>
          <a:srcRect b="11124"/>
          <a:stretch>
            <a:fillRect/>
          </a:stretch>
        </p:blipFill>
        <p:spPr bwMode="auto">
          <a:xfrm>
            <a:off x="347663" y="2900878"/>
            <a:ext cx="8420100" cy="2480386"/>
          </a:xfrm>
          <a:prstGeom prst="rect">
            <a:avLst/>
          </a:prstGeom>
          <a:noFill/>
          <a:ln w="9525">
            <a:noFill/>
            <a:miter lim="800000"/>
            <a:headEnd/>
            <a:tailEnd/>
          </a:ln>
        </p:spPr>
      </p:pic>
      <p:sp>
        <p:nvSpPr>
          <p:cNvPr id="6" name="TextBox 5"/>
          <p:cNvSpPr txBox="1"/>
          <p:nvPr/>
        </p:nvSpPr>
        <p:spPr>
          <a:xfrm>
            <a:off x="1371360" y="5412798"/>
            <a:ext cx="2706653" cy="646331"/>
          </a:xfrm>
          <a:prstGeom prst="rect">
            <a:avLst/>
          </a:prstGeom>
          <a:noFill/>
        </p:spPr>
        <p:txBody>
          <a:bodyPr wrap="square" rtlCol="0">
            <a:spAutoFit/>
          </a:bodyPr>
          <a:lstStyle/>
          <a:p>
            <a:pPr algn="ctr"/>
            <a:r>
              <a:rPr lang="en-US" dirty="0" smtClean="0">
                <a:solidFill>
                  <a:srgbClr val="FF2BD8"/>
                </a:solidFill>
              </a:rPr>
              <a:t>Sensitivity of the ear varies with frequency</a:t>
            </a:r>
            <a:endParaRPr lang="en-US" dirty="0">
              <a:solidFill>
                <a:srgbClr val="FF2BD8"/>
              </a:solidFill>
            </a:endParaRPr>
          </a:p>
        </p:txBody>
      </p:sp>
      <p:sp>
        <p:nvSpPr>
          <p:cNvPr id="7" name="TextBox 6"/>
          <p:cNvSpPr txBox="1"/>
          <p:nvPr/>
        </p:nvSpPr>
        <p:spPr>
          <a:xfrm>
            <a:off x="5254936" y="5418054"/>
            <a:ext cx="2706653" cy="646331"/>
          </a:xfrm>
          <a:prstGeom prst="rect">
            <a:avLst/>
          </a:prstGeom>
          <a:noFill/>
        </p:spPr>
        <p:txBody>
          <a:bodyPr wrap="square" rtlCol="0">
            <a:spAutoFit/>
          </a:bodyPr>
          <a:lstStyle/>
          <a:p>
            <a:pPr algn="ctr"/>
            <a:r>
              <a:rPr lang="en-US" dirty="0" smtClean="0">
                <a:solidFill>
                  <a:srgbClr val="FF2BD8"/>
                </a:solidFill>
              </a:rPr>
              <a:t>A loud tone can mask nearby tones</a:t>
            </a:r>
            <a:endParaRPr lang="en-US" dirty="0">
              <a:solidFill>
                <a:srgbClr val="FF2BD8"/>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Video (1)</a:t>
            </a:r>
            <a:endParaRPr lang="en-US" dirty="0"/>
          </a:p>
        </p:txBody>
      </p:sp>
      <p:sp>
        <p:nvSpPr>
          <p:cNvPr id="3" name="Footer Placeholder 2"/>
          <p:cNvSpPr>
            <a:spLocks noGrp="1"/>
          </p:cNvSpPr>
          <p:nvPr>
            <p:ph type="ftr" sz="quarter" idx="10"/>
          </p:nvPr>
        </p:nvSpPr>
        <p:spPr/>
        <p:txBody>
          <a:bodyPr/>
          <a:lstStyle/>
          <a:p>
            <a:pPr>
              <a:defRPr/>
            </a:pPr>
            <a:r>
              <a:rPr lang="en-US" smtClean="0"/>
              <a:t>CN5E by Tanenbaum &amp; Wetherall, © Pearson Education-Prentice Hall and D. Wetherall, 2011</a:t>
            </a:r>
            <a:endParaRPr lang="en-US" i="0" dirty="0"/>
          </a:p>
        </p:txBody>
      </p:sp>
      <p:sp>
        <p:nvSpPr>
          <p:cNvPr id="4" name="Content Placeholder 3"/>
          <p:cNvSpPr>
            <a:spLocks noGrp="1"/>
          </p:cNvSpPr>
          <p:nvPr>
            <p:ph idx="1"/>
          </p:nvPr>
        </p:nvSpPr>
        <p:spPr/>
        <p:txBody>
          <a:bodyPr/>
          <a:lstStyle/>
          <a:p>
            <a:r>
              <a:rPr lang="en-US" dirty="0" smtClean="0"/>
              <a:t>Video is digitized as pixels (sampled, quantized)</a:t>
            </a:r>
          </a:p>
          <a:p>
            <a:pPr lvl="1"/>
            <a:r>
              <a:rPr lang="en-US" dirty="0" smtClean="0"/>
              <a:t>TV quality: 640x480 pixels, 24-bit color, 30 times/sec</a:t>
            </a:r>
          </a:p>
          <a:p>
            <a:r>
              <a:rPr lang="en-US" dirty="0" smtClean="0"/>
              <a:t>Video is sent compressed due to its large bandwidth</a:t>
            </a:r>
          </a:p>
          <a:p>
            <a:pPr lvl="1"/>
            <a:r>
              <a:rPr lang="en-US" dirty="0" smtClean="0"/>
              <a:t>Lossy compression exploits human perception</a:t>
            </a:r>
          </a:p>
          <a:p>
            <a:pPr lvl="2"/>
            <a:r>
              <a:rPr lang="en-US" dirty="0" smtClean="0"/>
              <a:t>E.g., JPEG for still images, MPEG, H.264 for video</a:t>
            </a:r>
          </a:p>
          <a:p>
            <a:pPr lvl="1"/>
            <a:r>
              <a:rPr lang="en-US" dirty="0" smtClean="0"/>
              <a:t>Large compression ratios (often 50X for video)</a:t>
            </a:r>
          </a:p>
          <a:p>
            <a:pPr lvl="1"/>
            <a:r>
              <a:rPr lang="en-US" dirty="0" smtClean="0"/>
              <a:t>Video is normally &gt; 1 Mbps, versus &gt;10 kbps for speech and &gt;100 kbps for music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smtClean="0"/>
              <a:t>Digital Video (2)</a:t>
            </a:r>
            <a:endParaRPr lang="en-US" dirty="0" smtClean="0"/>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67587" name="Rectangle 3"/>
          <p:cNvSpPr>
            <a:spLocks noGrp="1" noChangeArrowheads="1"/>
          </p:cNvSpPr>
          <p:nvPr>
            <p:ph idx="1"/>
          </p:nvPr>
        </p:nvSpPr>
        <p:spPr/>
        <p:txBody>
          <a:bodyPr/>
          <a:lstStyle/>
          <a:p>
            <a:r>
              <a:rPr lang="en-US" dirty="0" smtClean="0"/>
              <a:t>JPEG lossy compression sequence for one image:</a:t>
            </a:r>
          </a:p>
        </p:txBody>
      </p:sp>
      <p:pic>
        <p:nvPicPr>
          <p:cNvPr id="67588" name="Picture 2"/>
          <p:cNvPicPr>
            <a:picLocks noChangeAspect="1" noChangeArrowheads="1"/>
          </p:cNvPicPr>
          <p:nvPr/>
        </p:nvPicPr>
        <p:blipFill>
          <a:blip r:embed="rId2" cstate="print"/>
          <a:srcRect/>
          <a:stretch>
            <a:fillRect/>
          </a:stretch>
        </p:blipFill>
        <p:spPr bwMode="auto">
          <a:xfrm>
            <a:off x="246063" y="2833688"/>
            <a:ext cx="8734425" cy="1119187"/>
          </a:xfrm>
          <a:prstGeom prst="rect">
            <a:avLst/>
          </a:prstGeom>
          <a:noFill/>
          <a:ln w="9525">
            <a:noFill/>
            <a:miter lim="800000"/>
            <a:headEnd/>
            <a:tailEnd/>
          </a:ln>
        </p:spPr>
      </p:pic>
      <p:sp>
        <p:nvSpPr>
          <p:cNvPr id="9" name="TextBox 8"/>
          <p:cNvSpPr txBox="1"/>
          <p:nvPr/>
        </p:nvSpPr>
        <p:spPr>
          <a:xfrm>
            <a:off x="898405" y="3941341"/>
            <a:ext cx="1046010" cy="369332"/>
          </a:xfrm>
          <a:prstGeom prst="rect">
            <a:avLst/>
          </a:prstGeom>
          <a:noFill/>
        </p:spPr>
        <p:txBody>
          <a:bodyPr wrap="square" rtlCol="0">
            <a:spAutoFit/>
          </a:bodyPr>
          <a:lstStyle/>
          <a:p>
            <a:pPr algn="ctr"/>
            <a:r>
              <a:rPr lang="en-US" dirty="0" smtClean="0">
                <a:solidFill>
                  <a:srgbClr val="FF2BD8"/>
                </a:solidFill>
              </a:rPr>
              <a:t>Step 1</a:t>
            </a:r>
            <a:endParaRPr lang="en-US" dirty="0">
              <a:solidFill>
                <a:srgbClr val="FF2BD8"/>
              </a:solidFill>
            </a:endParaRPr>
          </a:p>
        </p:txBody>
      </p:sp>
      <p:sp>
        <p:nvSpPr>
          <p:cNvPr id="10" name="TextBox 9"/>
          <p:cNvSpPr txBox="1"/>
          <p:nvPr/>
        </p:nvSpPr>
        <p:spPr>
          <a:xfrm>
            <a:off x="2122825" y="3946601"/>
            <a:ext cx="1046010" cy="369332"/>
          </a:xfrm>
          <a:prstGeom prst="rect">
            <a:avLst/>
          </a:prstGeom>
          <a:noFill/>
        </p:spPr>
        <p:txBody>
          <a:bodyPr wrap="square" rtlCol="0">
            <a:spAutoFit/>
          </a:bodyPr>
          <a:lstStyle/>
          <a:p>
            <a:pPr algn="ctr"/>
            <a:r>
              <a:rPr lang="en-US" dirty="0" smtClean="0">
                <a:solidFill>
                  <a:srgbClr val="FF2BD8"/>
                </a:solidFill>
              </a:rPr>
              <a:t>Step 2</a:t>
            </a:r>
            <a:endParaRPr lang="en-US" dirty="0">
              <a:solidFill>
                <a:srgbClr val="FF2BD8"/>
              </a:solidFill>
            </a:endParaRPr>
          </a:p>
        </p:txBody>
      </p:sp>
      <p:sp>
        <p:nvSpPr>
          <p:cNvPr id="11" name="TextBox 10"/>
          <p:cNvSpPr txBox="1"/>
          <p:nvPr/>
        </p:nvSpPr>
        <p:spPr>
          <a:xfrm>
            <a:off x="3389322" y="3941346"/>
            <a:ext cx="1046010" cy="369332"/>
          </a:xfrm>
          <a:prstGeom prst="rect">
            <a:avLst/>
          </a:prstGeom>
          <a:noFill/>
        </p:spPr>
        <p:txBody>
          <a:bodyPr wrap="square" rtlCol="0">
            <a:spAutoFit/>
          </a:bodyPr>
          <a:lstStyle/>
          <a:p>
            <a:pPr algn="ctr"/>
            <a:r>
              <a:rPr lang="en-US" dirty="0" smtClean="0">
                <a:solidFill>
                  <a:srgbClr val="FF2BD8"/>
                </a:solidFill>
              </a:rPr>
              <a:t>Step 3</a:t>
            </a:r>
            <a:endParaRPr lang="en-US" dirty="0">
              <a:solidFill>
                <a:srgbClr val="FF2BD8"/>
              </a:solidFill>
            </a:endParaRPr>
          </a:p>
        </p:txBody>
      </p:sp>
      <p:sp>
        <p:nvSpPr>
          <p:cNvPr id="12" name="TextBox 11"/>
          <p:cNvSpPr txBox="1"/>
          <p:nvPr/>
        </p:nvSpPr>
        <p:spPr>
          <a:xfrm>
            <a:off x="6074713" y="3957111"/>
            <a:ext cx="1046010" cy="369332"/>
          </a:xfrm>
          <a:prstGeom prst="rect">
            <a:avLst/>
          </a:prstGeom>
          <a:noFill/>
        </p:spPr>
        <p:txBody>
          <a:bodyPr wrap="square" rtlCol="0">
            <a:spAutoFit/>
          </a:bodyPr>
          <a:lstStyle/>
          <a:p>
            <a:pPr algn="ctr"/>
            <a:r>
              <a:rPr lang="en-US" dirty="0" smtClean="0">
                <a:solidFill>
                  <a:srgbClr val="FF2BD8"/>
                </a:solidFill>
              </a:rPr>
              <a:t>Step 5</a:t>
            </a:r>
            <a:endParaRPr lang="en-US" dirty="0">
              <a:solidFill>
                <a:srgbClr val="FF2BD8"/>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smtClean="0"/>
              <a:t>Digital Video (3)</a:t>
            </a:r>
            <a:endParaRPr lang="en-US" dirty="0" smtClean="0"/>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8195" name="Rectangle 3"/>
          <p:cNvSpPr>
            <a:spLocks noGrp="1" noChangeArrowheads="1"/>
          </p:cNvSpPr>
          <p:nvPr>
            <p:ph idx="1"/>
          </p:nvPr>
        </p:nvSpPr>
        <p:spPr>
          <a:xfrm>
            <a:off x="914399" y="1169293"/>
            <a:ext cx="7790214" cy="4600081"/>
          </a:xfrm>
        </p:spPr>
        <p:txBody>
          <a:bodyPr/>
          <a:lstStyle/>
          <a:p>
            <a:r>
              <a:rPr lang="en-US" dirty="0" smtClean="0"/>
              <a:t>Step 1: Pixels are mapped to luminance/chrominance (</a:t>
            </a:r>
            <a:r>
              <a:rPr lang="en-US" dirty="0" err="1" smtClean="0"/>
              <a:t>YCbCr</a:t>
            </a:r>
            <a:r>
              <a:rPr lang="en-US" dirty="0" smtClean="0"/>
              <a:t>) color space and chrominance is sub-sampled</a:t>
            </a:r>
          </a:p>
          <a:p>
            <a:pPr lvl="1"/>
            <a:r>
              <a:rPr lang="en-US" dirty="0" smtClean="0"/>
              <a:t>The eye is less sensitive to chrominance</a:t>
            </a:r>
          </a:p>
        </p:txBody>
      </p:sp>
      <p:grpSp>
        <p:nvGrpSpPr>
          <p:cNvPr id="15" name="Group 14"/>
          <p:cNvGrpSpPr/>
          <p:nvPr/>
        </p:nvGrpSpPr>
        <p:grpSpPr>
          <a:xfrm>
            <a:off x="409913" y="2673120"/>
            <a:ext cx="5123791" cy="3032279"/>
            <a:chOff x="409913" y="2578530"/>
            <a:chExt cx="5123791" cy="3032279"/>
          </a:xfrm>
        </p:grpSpPr>
        <p:pic>
          <p:nvPicPr>
            <p:cNvPr id="68612" name="Picture 2"/>
            <p:cNvPicPr>
              <a:picLocks noChangeAspect="1" noChangeArrowheads="1"/>
            </p:cNvPicPr>
            <p:nvPr/>
          </p:nvPicPr>
          <p:blipFill>
            <a:blip r:embed="rId2" cstate="print"/>
            <a:srcRect r="60627"/>
            <a:stretch>
              <a:fillRect/>
            </a:stretch>
          </p:blipFill>
          <p:spPr bwMode="auto">
            <a:xfrm>
              <a:off x="409913" y="2578530"/>
              <a:ext cx="3142587" cy="3032279"/>
            </a:xfrm>
            <a:prstGeom prst="rect">
              <a:avLst/>
            </a:prstGeom>
            <a:noFill/>
            <a:ln w="9525">
              <a:noFill/>
              <a:miter lim="800000"/>
              <a:headEnd/>
              <a:tailEnd/>
            </a:ln>
          </p:spPr>
        </p:pic>
        <p:sp>
          <p:nvSpPr>
            <p:cNvPr id="9" name="Rectangle 8"/>
            <p:cNvSpPr/>
            <p:nvPr/>
          </p:nvSpPr>
          <p:spPr bwMode="auto">
            <a:xfrm>
              <a:off x="1965440" y="5255175"/>
              <a:ext cx="462456" cy="3153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5071248" y="5270942"/>
              <a:ext cx="462456" cy="3153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2" name="TextBox 11"/>
          <p:cNvSpPr txBox="1"/>
          <p:nvPr/>
        </p:nvSpPr>
        <p:spPr>
          <a:xfrm>
            <a:off x="677687" y="5738610"/>
            <a:ext cx="2738185" cy="369332"/>
          </a:xfrm>
          <a:prstGeom prst="rect">
            <a:avLst/>
          </a:prstGeom>
          <a:noFill/>
        </p:spPr>
        <p:txBody>
          <a:bodyPr wrap="square" rtlCol="0">
            <a:spAutoFit/>
          </a:bodyPr>
          <a:lstStyle/>
          <a:p>
            <a:pPr algn="ctr"/>
            <a:r>
              <a:rPr lang="en-US" dirty="0" smtClean="0">
                <a:solidFill>
                  <a:srgbClr val="FF2BD8"/>
                </a:solidFill>
              </a:rPr>
              <a:t>Input 24-bit RGB pixels</a:t>
            </a:r>
            <a:endParaRPr lang="en-US" dirty="0">
              <a:solidFill>
                <a:srgbClr val="FF2BD8"/>
              </a:solidFill>
            </a:endParaRPr>
          </a:p>
        </p:txBody>
      </p:sp>
      <p:sp>
        <p:nvSpPr>
          <p:cNvPr id="13" name="TextBox 12"/>
          <p:cNvSpPr txBox="1"/>
          <p:nvPr/>
        </p:nvSpPr>
        <p:spPr>
          <a:xfrm>
            <a:off x="4466652" y="5628261"/>
            <a:ext cx="2049755" cy="646331"/>
          </a:xfrm>
          <a:prstGeom prst="rect">
            <a:avLst/>
          </a:prstGeom>
          <a:noFill/>
        </p:spPr>
        <p:txBody>
          <a:bodyPr wrap="square" rtlCol="0">
            <a:spAutoFit/>
          </a:bodyPr>
          <a:lstStyle/>
          <a:p>
            <a:pPr algn="ctr"/>
            <a:r>
              <a:rPr lang="en-US" dirty="0" smtClean="0">
                <a:solidFill>
                  <a:srgbClr val="FF2BD8"/>
                </a:solidFill>
              </a:rPr>
              <a:t>8-bit luminance pixels</a:t>
            </a:r>
            <a:endParaRPr lang="en-US" dirty="0">
              <a:solidFill>
                <a:srgbClr val="FF2BD8"/>
              </a:solidFill>
            </a:endParaRPr>
          </a:p>
        </p:txBody>
      </p:sp>
      <p:sp>
        <p:nvSpPr>
          <p:cNvPr id="14" name="TextBox 13"/>
          <p:cNvSpPr txBox="1"/>
          <p:nvPr/>
        </p:nvSpPr>
        <p:spPr>
          <a:xfrm>
            <a:off x="6463862" y="5633522"/>
            <a:ext cx="2596054" cy="646331"/>
          </a:xfrm>
          <a:prstGeom prst="rect">
            <a:avLst/>
          </a:prstGeom>
          <a:noFill/>
        </p:spPr>
        <p:txBody>
          <a:bodyPr wrap="square" rtlCol="0">
            <a:spAutoFit/>
          </a:bodyPr>
          <a:lstStyle/>
          <a:p>
            <a:pPr algn="ctr"/>
            <a:r>
              <a:rPr lang="en-US" dirty="0" smtClean="0">
                <a:solidFill>
                  <a:srgbClr val="FF2BD8"/>
                </a:solidFill>
              </a:rPr>
              <a:t>8-bit </a:t>
            </a:r>
            <a:r>
              <a:rPr lang="en-US" dirty="0" err="1" smtClean="0">
                <a:solidFill>
                  <a:srgbClr val="FF2BD8"/>
                </a:solidFill>
              </a:rPr>
              <a:t>chrominances</a:t>
            </a:r>
            <a:r>
              <a:rPr lang="en-US" dirty="0" smtClean="0">
                <a:solidFill>
                  <a:srgbClr val="FF2BD8"/>
                </a:solidFill>
              </a:rPr>
              <a:t>    for every 4 pixels</a:t>
            </a:r>
            <a:endParaRPr lang="en-US" dirty="0">
              <a:solidFill>
                <a:srgbClr val="FF2BD8"/>
              </a:solidFill>
            </a:endParaRPr>
          </a:p>
        </p:txBody>
      </p:sp>
      <p:grpSp>
        <p:nvGrpSpPr>
          <p:cNvPr id="16" name="Group 15"/>
          <p:cNvGrpSpPr/>
          <p:nvPr/>
        </p:nvGrpSpPr>
        <p:grpSpPr>
          <a:xfrm>
            <a:off x="4025459" y="2667870"/>
            <a:ext cx="4728676" cy="3032279"/>
            <a:chOff x="3778469" y="2578530"/>
            <a:chExt cx="4728676" cy="3032279"/>
          </a:xfrm>
        </p:grpSpPr>
        <p:pic>
          <p:nvPicPr>
            <p:cNvPr id="17" name="Picture 2"/>
            <p:cNvPicPr>
              <a:picLocks noChangeAspect="1" noChangeArrowheads="1"/>
            </p:cNvPicPr>
            <p:nvPr/>
          </p:nvPicPr>
          <p:blipFill>
            <a:blip r:embed="rId2" cstate="print"/>
            <a:srcRect l="40755"/>
            <a:stretch>
              <a:fillRect/>
            </a:stretch>
          </p:blipFill>
          <p:spPr bwMode="auto">
            <a:xfrm>
              <a:off x="3778469" y="2578530"/>
              <a:ext cx="4728676" cy="3032279"/>
            </a:xfrm>
            <a:prstGeom prst="rect">
              <a:avLst/>
            </a:prstGeom>
            <a:noFill/>
            <a:ln w="9525">
              <a:noFill/>
              <a:miter lim="800000"/>
              <a:headEnd/>
              <a:tailEnd/>
            </a:ln>
          </p:spPr>
        </p:pic>
        <p:sp>
          <p:nvSpPr>
            <p:cNvPr id="19" name="Rectangle 18"/>
            <p:cNvSpPr/>
            <p:nvPr/>
          </p:nvSpPr>
          <p:spPr bwMode="auto">
            <a:xfrm>
              <a:off x="5071248" y="5270942"/>
              <a:ext cx="462456" cy="3153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cxnSp>
        <p:nvCxnSpPr>
          <p:cNvPr id="20" name="Straight Arrow Connector 19"/>
          <p:cNvCxnSpPr/>
          <p:nvPr/>
        </p:nvCxnSpPr>
        <p:spPr bwMode="auto">
          <a:xfrm>
            <a:off x="3520965" y="4230410"/>
            <a:ext cx="441435" cy="1588"/>
          </a:xfrm>
          <a:prstGeom prst="straightConnector1">
            <a:avLst/>
          </a:prstGeom>
          <a:solidFill>
            <a:schemeClr val="accent1"/>
          </a:solidFill>
          <a:ln w="19050" cap="flat" cmpd="sng" algn="ctr">
            <a:solidFill>
              <a:srgbClr val="FF2BD8"/>
            </a:solidFill>
            <a:prstDash val="solid"/>
            <a:round/>
            <a:headEnd type="none" w="med" len="med"/>
            <a:tailEnd type="arrow"/>
          </a:ln>
          <a:effectLst/>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smtClean="0"/>
              <a:t>Digital Video (4)</a:t>
            </a:r>
            <a:endParaRPr lang="en-US" dirty="0" smtClean="0"/>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8195" name="Rectangle 3"/>
          <p:cNvSpPr>
            <a:spLocks noGrp="1" noChangeArrowheads="1"/>
          </p:cNvSpPr>
          <p:nvPr>
            <p:ph idx="1"/>
          </p:nvPr>
        </p:nvSpPr>
        <p:spPr>
          <a:xfrm>
            <a:off x="914399" y="1337453"/>
            <a:ext cx="7790214" cy="4600081"/>
          </a:xfrm>
        </p:spPr>
        <p:txBody>
          <a:bodyPr/>
          <a:lstStyle/>
          <a:p>
            <a:r>
              <a:rPr lang="en-US" dirty="0" smtClean="0"/>
              <a:t>Step 2: Each component block is transformed to spatial frequencies with DCT (Discrete Cosine Transformation)</a:t>
            </a:r>
          </a:p>
          <a:p>
            <a:pPr lvl="1"/>
            <a:r>
              <a:rPr lang="en-US" dirty="0" smtClean="0"/>
              <a:t>Captures the key image features</a:t>
            </a:r>
          </a:p>
        </p:txBody>
      </p:sp>
      <p:pic>
        <p:nvPicPr>
          <p:cNvPr id="69636" name="Picture 2"/>
          <p:cNvPicPr>
            <a:picLocks noChangeAspect="1" noChangeArrowheads="1"/>
          </p:cNvPicPr>
          <p:nvPr/>
        </p:nvPicPr>
        <p:blipFill>
          <a:blip r:embed="rId2" cstate="print"/>
          <a:srcRect/>
          <a:stretch>
            <a:fillRect/>
          </a:stretch>
        </p:blipFill>
        <p:spPr bwMode="auto">
          <a:xfrm>
            <a:off x="777771" y="2648676"/>
            <a:ext cx="7622792" cy="3360586"/>
          </a:xfrm>
          <a:prstGeom prst="rect">
            <a:avLst/>
          </a:prstGeom>
          <a:noFill/>
          <a:ln w="9525">
            <a:noFill/>
            <a:miter lim="800000"/>
            <a:headEnd/>
            <a:tailEnd/>
          </a:ln>
        </p:spPr>
      </p:pic>
      <p:sp>
        <p:nvSpPr>
          <p:cNvPr id="9" name="Rectangle 8"/>
          <p:cNvSpPr/>
          <p:nvPr/>
        </p:nvSpPr>
        <p:spPr bwMode="auto">
          <a:xfrm>
            <a:off x="2459425" y="5654577"/>
            <a:ext cx="462456" cy="3153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6311466" y="5628302"/>
            <a:ext cx="462456" cy="3153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TextBox 10"/>
          <p:cNvSpPr txBox="1"/>
          <p:nvPr/>
        </p:nvSpPr>
        <p:spPr>
          <a:xfrm>
            <a:off x="1287283" y="5906775"/>
            <a:ext cx="2738185" cy="369332"/>
          </a:xfrm>
          <a:prstGeom prst="rect">
            <a:avLst/>
          </a:prstGeom>
          <a:noFill/>
        </p:spPr>
        <p:txBody>
          <a:bodyPr wrap="square" rtlCol="0">
            <a:spAutoFit/>
          </a:bodyPr>
          <a:lstStyle/>
          <a:p>
            <a:pPr algn="ctr"/>
            <a:r>
              <a:rPr lang="en-US" dirty="0" smtClean="0">
                <a:solidFill>
                  <a:srgbClr val="FF2BD8"/>
                </a:solidFill>
              </a:rPr>
              <a:t>One component block</a:t>
            </a:r>
            <a:endParaRPr lang="en-US" dirty="0">
              <a:solidFill>
                <a:srgbClr val="FF2BD8"/>
              </a:solidFill>
            </a:endParaRPr>
          </a:p>
        </p:txBody>
      </p:sp>
      <p:sp>
        <p:nvSpPr>
          <p:cNvPr id="12" name="TextBox 11"/>
          <p:cNvSpPr txBox="1"/>
          <p:nvPr/>
        </p:nvSpPr>
        <p:spPr>
          <a:xfrm>
            <a:off x="5107792" y="5891010"/>
            <a:ext cx="2738185" cy="369332"/>
          </a:xfrm>
          <a:prstGeom prst="rect">
            <a:avLst/>
          </a:prstGeom>
          <a:noFill/>
        </p:spPr>
        <p:txBody>
          <a:bodyPr wrap="square" rtlCol="0">
            <a:spAutoFit/>
          </a:bodyPr>
          <a:lstStyle/>
          <a:p>
            <a:pPr algn="ctr"/>
            <a:r>
              <a:rPr lang="en-US" dirty="0" smtClean="0">
                <a:solidFill>
                  <a:srgbClr val="FF2BD8"/>
                </a:solidFill>
              </a:rPr>
              <a:t>Transformed block</a:t>
            </a:r>
            <a:endParaRPr lang="en-US" dirty="0">
              <a:solidFill>
                <a:srgbClr val="FF2BD8"/>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smtClean="0"/>
              <a:t>Digital Video (5)</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70659" name="Rectangle 3"/>
          <p:cNvSpPr>
            <a:spLocks noGrp="1" noChangeArrowheads="1"/>
          </p:cNvSpPr>
          <p:nvPr>
            <p:ph idx="1"/>
          </p:nvPr>
        </p:nvSpPr>
        <p:spPr>
          <a:xfrm>
            <a:off x="914399" y="1442553"/>
            <a:ext cx="7790214" cy="4600081"/>
          </a:xfrm>
        </p:spPr>
        <p:txBody>
          <a:bodyPr/>
          <a:lstStyle/>
          <a:p>
            <a:r>
              <a:rPr lang="en-US" dirty="0" smtClean="0"/>
              <a:t>Step 3: DCT coefficients are quantized by dividing by thresholds; reduces bits in higher spatial frequencies</a:t>
            </a:r>
          </a:p>
          <a:p>
            <a:pPr lvl="1"/>
            <a:r>
              <a:rPr lang="en-US" dirty="0" smtClean="0"/>
              <a:t>Top left element is differenced over blocks (Step 4)</a:t>
            </a:r>
          </a:p>
          <a:p>
            <a:endParaRPr lang="en-US" dirty="0" smtClean="0"/>
          </a:p>
          <a:p>
            <a:endParaRPr lang="en-US" dirty="0" smtClean="0"/>
          </a:p>
          <a:p>
            <a:endParaRPr lang="en-US" dirty="0" smtClean="0"/>
          </a:p>
          <a:p>
            <a:endParaRPr lang="en-US" dirty="0" smtClean="0"/>
          </a:p>
          <a:p>
            <a:endParaRPr lang="en-US" dirty="0" smtClean="0"/>
          </a:p>
        </p:txBody>
      </p:sp>
      <p:grpSp>
        <p:nvGrpSpPr>
          <p:cNvPr id="14" name="Group 13"/>
          <p:cNvGrpSpPr/>
          <p:nvPr/>
        </p:nvGrpSpPr>
        <p:grpSpPr>
          <a:xfrm>
            <a:off x="304060" y="2907228"/>
            <a:ext cx="8535879" cy="3009260"/>
            <a:chOff x="304060" y="2749578"/>
            <a:chExt cx="8535879" cy="3009260"/>
          </a:xfrm>
        </p:grpSpPr>
        <p:pic>
          <p:nvPicPr>
            <p:cNvPr id="70660" name="Picture 2"/>
            <p:cNvPicPr>
              <a:picLocks noChangeAspect="1" noChangeArrowheads="1"/>
            </p:cNvPicPr>
            <p:nvPr/>
          </p:nvPicPr>
          <p:blipFill>
            <a:blip r:embed="rId2" cstate="print"/>
            <a:srcRect/>
            <a:stretch>
              <a:fillRect/>
            </a:stretch>
          </p:blipFill>
          <p:spPr bwMode="auto">
            <a:xfrm>
              <a:off x="304060" y="2749578"/>
              <a:ext cx="8535879" cy="2732831"/>
            </a:xfrm>
            <a:prstGeom prst="rect">
              <a:avLst/>
            </a:prstGeom>
            <a:noFill/>
            <a:ln w="9525">
              <a:noFill/>
              <a:miter lim="800000"/>
              <a:headEnd/>
              <a:tailEnd/>
            </a:ln>
          </p:spPr>
        </p:pic>
        <p:sp>
          <p:nvSpPr>
            <p:cNvPr id="9" name="TextBox 8"/>
            <p:cNvSpPr txBox="1"/>
            <p:nvPr/>
          </p:nvSpPr>
          <p:spPr>
            <a:xfrm>
              <a:off x="3090041" y="5297173"/>
              <a:ext cx="269626" cy="461665"/>
            </a:xfrm>
            <a:prstGeom prst="rect">
              <a:avLst/>
            </a:prstGeom>
            <a:noFill/>
          </p:spPr>
          <p:txBody>
            <a:bodyPr wrap="none" rtlCol="0">
              <a:spAutoFit/>
            </a:bodyPr>
            <a:lstStyle/>
            <a:p>
              <a:r>
                <a:rPr lang="en-US" sz="2400" dirty="0" smtClean="0">
                  <a:solidFill>
                    <a:srgbClr val="FF2BD8"/>
                  </a:solidFill>
                </a:rPr>
                <a:t>/</a:t>
              </a:r>
              <a:endParaRPr lang="en-US" sz="2400" dirty="0">
                <a:solidFill>
                  <a:srgbClr val="FF2BD8"/>
                </a:solidFill>
              </a:endParaRPr>
            </a:p>
          </p:txBody>
        </p:sp>
        <p:sp>
          <p:nvSpPr>
            <p:cNvPr id="10" name="TextBox 9"/>
            <p:cNvSpPr txBox="1"/>
            <p:nvPr/>
          </p:nvSpPr>
          <p:spPr>
            <a:xfrm>
              <a:off x="5838497" y="5249880"/>
              <a:ext cx="364202" cy="461665"/>
            </a:xfrm>
            <a:prstGeom prst="rect">
              <a:avLst/>
            </a:prstGeom>
            <a:noFill/>
          </p:spPr>
          <p:txBody>
            <a:bodyPr wrap="none" rtlCol="0">
              <a:spAutoFit/>
            </a:bodyPr>
            <a:lstStyle/>
            <a:p>
              <a:r>
                <a:rPr lang="en-US" sz="2400" dirty="0" smtClean="0">
                  <a:solidFill>
                    <a:srgbClr val="FF2BD8"/>
                  </a:solidFill>
                </a:rPr>
                <a:t>=</a:t>
              </a:r>
              <a:endParaRPr lang="en-US" sz="2400" dirty="0">
                <a:solidFill>
                  <a:srgbClr val="FF2BD8"/>
                </a:solidFill>
              </a:endParaRPr>
            </a:p>
          </p:txBody>
        </p:sp>
        <p:sp>
          <p:nvSpPr>
            <p:cNvPr id="11" name="TextBox 10"/>
            <p:cNvSpPr txBox="1"/>
            <p:nvPr/>
          </p:nvSpPr>
          <p:spPr>
            <a:xfrm>
              <a:off x="1481967" y="5339261"/>
              <a:ext cx="697627" cy="369332"/>
            </a:xfrm>
            <a:prstGeom prst="rect">
              <a:avLst/>
            </a:prstGeom>
            <a:noFill/>
          </p:spPr>
          <p:txBody>
            <a:bodyPr wrap="none" rtlCol="0">
              <a:spAutoFit/>
            </a:bodyPr>
            <a:lstStyle/>
            <a:p>
              <a:r>
                <a:rPr lang="en-US" dirty="0" smtClean="0">
                  <a:solidFill>
                    <a:srgbClr val="FF2BD8"/>
                  </a:solidFill>
                </a:rPr>
                <a:t>Input</a:t>
              </a:r>
              <a:endParaRPr lang="en-US" dirty="0">
                <a:solidFill>
                  <a:srgbClr val="FF2BD8"/>
                </a:solidFill>
              </a:endParaRPr>
            </a:p>
          </p:txBody>
        </p:sp>
        <p:sp>
          <p:nvSpPr>
            <p:cNvPr id="12" name="TextBox 11"/>
            <p:cNvSpPr txBox="1"/>
            <p:nvPr/>
          </p:nvSpPr>
          <p:spPr>
            <a:xfrm>
              <a:off x="3928906" y="5323496"/>
              <a:ext cx="1326004" cy="369332"/>
            </a:xfrm>
            <a:prstGeom prst="rect">
              <a:avLst/>
            </a:prstGeom>
            <a:noFill/>
          </p:spPr>
          <p:txBody>
            <a:bodyPr wrap="none" rtlCol="0">
              <a:spAutoFit/>
            </a:bodyPr>
            <a:lstStyle/>
            <a:p>
              <a:r>
                <a:rPr lang="en-US" dirty="0" smtClean="0">
                  <a:solidFill>
                    <a:srgbClr val="FF2BD8"/>
                  </a:solidFill>
                </a:rPr>
                <a:t>Thresholds</a:t>
              </a:r>
              <a:endParaRPr lang="en-US" dirty="0">
                <a:solidFill>
                  <a:srgbClr val="FF2BD8"/>
                </a:solidFill>
              </a:endParaRPr>
            </a:p>
          </p:txBody>
        </p:sp>
        <p:sp>
          <p:nvSpPr>
            <p:cNvPr id="13" name="TextBox 12"/>
            <p:cNvSpPr txBox="1"/>
            <p:nvPr/>
          </p:nvSpPr>
          <p:spPr>
            <a:xfrm>
              <a:off x="6992671" y="5339267"/>
              <a:ext cx="877163" cy="369332"/>
            </a:xfrm>
            <a:prstGeom prst="rect">
              <a:avLst/>
            </a:prstGeom>
            <a:noFill/>
          </p:spPr>
          <p:txBody>
            <a:bodyPr wrap="none" rtlCol="0">
              <a:spAutoFit/>
            </a:bodyPr>
            <a:lstStyle/>
            <a:p>
              <a:r>
                <a:rPr lang="en-US" dirty="0" smtClean="0">
                  <a:solidFill>
                    <a:srgbClr val="FF2BD8"/>
                  </a:solidFill>
                </a:rPr>
                <a:t>Output</a:t>
              </a:r>
              <a:endParaRPr lang="en-US" dirty="0">
                <a:solidFill>
                  <a:srgbClr val="FF2BD8"/>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dirty="0" smtClean="0"/>
              <a:t>Digital Video (6)</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71683" name="Rectangle 3"/>
          <p:cNvSpPr>
            <a:spLocks noGrp="1" noChangeArrowheads="1"/>
          </p:cNvSpPr>
          <p:nvPr>
            <p:ph idx="1"/>
          </p:nvPr>
        </p:nvSpPr>
        <p:spPr>
          <a:xfrm>
            <a:off x="914399" y="1537143"/>
            <a:ext cx="7790214" cy="4600081"/>
          </a:xfrm>
        </p:spPr>
        <p:txBody>
          <a:bodyPr/>
          <a:lstStyle/>
          <a:p>
            <a:r>
              <a:rPr lang="en-US" dirty="0" smtClean="0"/>
              <a:t>Step 5: The block is run-length encoded in a </a:t>
            </a:r>
            <a:r>
              <a:rPr lang="en-US" dirty="0" err="1" smtClean="0"/>
              <a:t>zig-zag</a:t>
            </a:r>
            <a:r>
              <a:rPr lang="en-US" dirty="0" smtClean="0"/>
              <a:t> order. Then it is Huffman coded before sending (Step 6)</a:t>
            </a:r>
          </a:p>
        </p:txBody>
      </p:sp>
      <p:pic>
        <p:nvPicPr>
          <p:cNvPr id="71684" name="Picture 2"/>
          <p:cNvPicPr>
            <a:picLocks noChangeAspect="1" noChangeArrowheads="1"/>
          </p:cNvPicPr>
          <p:nvPr/>
        </p:nvPicPr>
        <p:blipFill>
          <a:blip r:embed="rId2" cstate="print"/>
          <a:srcRect/>
          <a:stretch>
            <a:fillRect/>
          </a:stretch>
        </p:blipFill>
        <p:spPr bwMode="auto">
          <a:xfrm>
            <a:off x="2275042" y="2682258"/>
            <a:ext cx="4593916" cy="3171989"/>
          </a:xfrm>
          <a:prstGeom prst="rect">
            <a:avLst/>
          </a:prstGeom>
          <a:noFill/>
          <a:ln w="9525">
            <a:noFill/>
            <a:miter lim="800000"/>
            <a:headEnd/>
            <a:tailEnd/>
          </a:ln>
        </p:spPr>
      </p:pic>
      <p:sp>
        <p:nvSpPr>
          <p:cNvPr id="9" name="TextBox 8"/>
          <p:cNvSpPr txBox="1"/>
          <p:nvPr/>
        </p:nvSpPr>
        <p:spPr>
          <a:xfrm>
            <a:off x="2194059" y="5854279"/>
            <a:ext cx="4835619" cy="369332"/>
          </a:xfrm>
          <a:prstGeom prst="rect">
            <a:avLst/>
          </a:prstGeom>
          <a:noFill/>
        </p:spPr>
        <p:txBody>
          <a:bodyPr wrap="none" rtlCol="0">
            <a:spAutoFit/>
          </a:bodyPr>
          <a:lstStyle/>
          <a:p>
            <a:r>
              <a:rPr lang="en-US" dirty="0" smtClean="0">
                <a:solidFill>
                  <a:srgbClr val="FF2BD8"/>
                </a:solidFill>
              </a:rPr>
              <a:t>Order in which the block coefficients are sent </a:t>
            </a:r>
            <a:endParaRPr lang="en-US" dirty="0">
              <a:solidFill>
                <a:srgbClr val="FF2BD8"/>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314325"/>
            <a:ext cx="9144000" cy="1143000"/>
          </a:xfrm>
        </p:spPr>
        <p:txBody>
          <a:bodyPr/>
          <a:lstStyle/>
          <a:p>
            <a:pPr eaLnBrk="1" hangingPunct="1"/>
            <a:r>
              <a:rPr lang="en-US" smtClean="0">
                <a:latin typeface="Arial" charset="0"/>
                <a:cs typeface="Arial" charset="0"/>
              </a:rPr>
              <a:t>DNS – The Domain Name System</a:t>
            </a:r>
          </a:p>
        </p:txBody>
      </p:sp>
      <p:sp>
        <p:nvSpPr>
          <p:cNvPr id="11267" name="Rectangle 3"/>
          <p:cNvSpPr>
            <a:spLocks noGrp="1" noChangeArrowheads="1"/>
          </p:cNvSpPr>
          <p:nvPr>
            <p:ph idx="1"/>
          </p:nvPr>
        </p:nvSpPr>
        <p:spPr>
          <a:xfrm>
            <a:off x="381000" y="1662113"/>
            <a:ext cx="8763000" cy="4824412"/>
          </a:xfrm>
        </p:spPr>
        <p:txBody>
          <a:bodyPr/>
          <a:lstStyle/>
          <a:p>
            <a:pPr marL="457200" indent="-457200" eaLnBrk="1" hangingPunct="1">
              <a:buFont typeface="Arial" pitchFamily="34" charset="0"/>
              <a:buChar char="•"/>
            </a:pPr>
            <a:r>
              <a:rPr lang="en-US" sz="3000" dirty="0" smtClean="0">
                <a:latin typeface="Arial" charset="0"/>
                <a:cs typeface="Arial" charset="0"/>
              </a:rPr>
              <a:t>13 root servers, each replicated</a:t>
            </a:r>
            <a:endParaRPr lang="en-US" sz="3200" dirty="0" smtClean="0">
              <a:latin typeface="Arial" charset="0"/>
              <a:cs typeface="Arial" charset="0"/>
            </a:endParaRPr>
          </a:p>
          <a:p>
            <a:pPr marL="457200" indent="-457200" eaLnBrk="1" hangingPunct="1">
              <a:buFont typeface="Arial" pitchFamily="34" charset="0"/>
              <a:buChar char="•"/>
            </a:pPr>
            <a:r>
              <a:rPr lang="en-US" sz="3000" dirty="0" smtClean="0">
                <a:latin typeface="Arial" charset="0"/>
                <a:cs typeface="Arial" charset="0"/>
              </a:rPr>
              <a:t>Absolute domain name: eng.cisco.com.</a:t>
            </a:r>
          </a:p>
          <a:p>
            <a:pPr marL="457200" indent="-457200" eaLnBrk="1" hangingPunct="1">
              <a:buFont typeface="Arial" pitchFamily="34" charset="0"/>
              <a:buChar char="•"/>
            </a:pPr>
            <a:r>
              <a:rPr lang="en-US" sz="3000" dirty="0" smtClean="0">
                <a:latin typeface="Arial" charset="0"/>
                <a:cs typeface="Arial" charset="0"/>
              </a:rPr>
              <a:t>Relative domain name: </a:t>
            </a:r>
            <a:r>
              <a:rPr lang="en-US" sz="3000" dirty="0" err="1" smtClean="0">
                <a:latin typeface="Arial" charset="0"/>
                <a:cs typeface="Arial" charset="0"/>
              </a:rPr>
              <a:t>eng</a:t>
            </a:r>
            <a:endParaRPr lang="en-US" sz="3000" dirty="0" smtClean="0">
              <a:latin typeface="Arial" charset="0"/>
              <a:cs typeface="Arial" charset="0"/>
            </a:endParaRPr>
          </a:p>
          <a:p>
            <a:pPr marL="457200" indent="-457200" eaLnBrk="1" hangingPunct="1">
              <a:buFont typeface="Arial" pitchFamily="34" charset="0"/>
              <a:buChar char="•"/>
            </a:pPr>
            <a:r>
              <a:rPr lang="en-US" sz="3000" dirty="0" smtClean="0">
                <a:latin typeface="Arial" charset="0"/>
                <a:cs typeface="Arial" charset="0"/>
              </a:rPr>
              <a:t>Naming follows organizational boundaries, not physical networks </a:t>
            </a:r>
          </a:p>
          <a:p>
            <a:pPr marL="457200" indent="-457200" eaLnBrk="1" hangingPunct="1">
              <a:buFont typeface="Arial" pitchFamily="34" charset="0"/>
              <a:buChar char="•"/>
            </a:pPr>
            <a:r>
              <a:rPr lang="en-US" sz="3000" dirty="0" smtClean="0">
                <a:latin typeface="Arial" charset="0"/>
                <a:cs typeface="Arial" charset="0"/>
              </a:rPr>
              <a:t>Examples:</a:t>
            </a:r>
          </a:p>
          <a:p>
            <a:pPr lvl="2" eaLnBrk="1" hangingPunct="1"/>
            <a:r>
              <a:rPr lang="en-US" sz="2200" dirty="0" smtClean="0">
                <a:latin typeface="Arial" charset="0"/>
                <a:cs typeface="Arial" charset="0"/>
              </a:rPr>
              <a:t>cs.keio.ac.jp</a:t>
            </a:r>
          </a:p>
          <a:p>
            <a:pPr lvl="2" eaLnBrk="1" hangingPunct="1"/>
            <a:r>
              <a:rPr lang="en-US" sz="2200" dirty="0" smtClean="0">
                <a:latin typeface="Arial" charset="0"/>
                <a:cs typeface="Arial" charset="0"/>
              </a:rPr>
              <a:t>cs.vu.nl</a:t>
            </a:r>
          </a:p>
          <a:p>
            <a:pPr lvl="2" eaLnBrk="1" hangingPunct="1"/>
            <a:r>
              <a:rPr lang="en-US" sz="2200" dirty="0" smtClean="0">
                <a:latin typeface="Arial" charset="0"/>
                <a:cs typeface="Arial" charset="0"/>
              </a:rPr>
              <a:t>cs.washington.edu</a:t>
            </a:r>
          </a:p>
        </p:txBody>
      </p:sp>
      <p:sp>
        <p:nvSpPr>
          <p:cNvPr id="11268" name="Oval 1"/>
          <p:cNvSpPr>
            <a:spLocks noChangeArrowheads="1"/>
          </p:cNvSpPr>
          <p:nvPr/>
        </p:nvSpPr>
        <p:spPr bwMode="auto">
          <a:xfrm>
            <a:off x="7476555" y="2667001"/>
            <a:ext cx="180975" cy="16192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ctr"/>
            <a:endParaRPr lang="en-US"/>
          </a:p>
        </p:txBody>
      </p:sp>
      <p:sp>
        <p:nvSpPr>
          <p:cNvPr id="11269"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AC92727-BC33-44CC-9000-590EB9308DFC}" type="slidenum">
              <a:rPr lang="en-US" smtClean="0"/>
              <a:pPr eaLnBrk="1" hangingPunct="1"/>
              <a:t>8</a:t>
            </a:fld>
            <a:endParaRPr lang="en-US" dirty="0" smtClean="0"/>
          </a:p>
        </p:txBody>
      </p:sp>
      <p:sp>
        <p:nvSpPr>
          <p:cNvPr id="2" name="TextBox 1"/>
          <p:cNvSpPr txBox="1"/>
          <p:nvPr/>
        </p:nvSpPr>
        <p:spPr>
          <a:xfrm>
            <a:off x="8414871" y="6355318"/>
            <a:ext cx="671979" cy="369332"/>
          </a:xfrm>
          <a:prstGeom prst="rect">
            <a:avLst/>
          </a:prstGeom>
          <a:noFill/>
        </p:spPr>
        <p:txBody>
          <a:bodyPr wrap="none" rtlCol="0">
            <a:spAutoFit/>
          </a:bodyPr>
          <a:lstStyle/>
          <a:p>
            <a:r>
              <a:rPr lang="en-US" dirty="0" smtClean="0"/>
              <a:t>SJW</a:t>
            </a:r>
            <a:endParaRPr lang="en-US" dirty="0"/>
          </a:p>
        </p:txBody>
      </p:sp>
    </p:spTree>
    <p:extLst>
      <p:ext uri="{BB962C8B-B14F-4D97-AF65-F5344CB8AC3E}">
        <p14:creationId xmlns:p14="http://schemas.microsoft.com/office/powerpoint/2010/main" val="329679770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Video (7)</a:t>
            </a:r>
            <a:endParaRPr lang="en-US" dirty="0"/>
          </a:p>
        </p:txBody>
      </p:sp>
      <p:sp>
        <p:nvSpPr>
          <p:cNvPr id="3" name="Footer Placeholder 2"/>
          <p:cNvSpPr>
            <a:spLocks noGrp="1"/>
          </p:cNvSpPr>
          <p:nvPr>
            <p:ph type="ftr" sz="quarter" idx="10"/>
          </p:nvPr>
        </p:nvSpPr>
        <p:spPr/>
        <p:txBody>
          <a:bodyPr/>
          <a:lstStyle/>
          <a:p>
            <a:pPr>
              <a:defRPr/>
            </a:pPr>
            <a:r>
              <a:rPr lang="en-US" smtClean="0"/>
              <a:t>CN5E by Tanenbaum &amp; Wetherall, © Pearson Education-Prentice Hall and D. Wetherall, 2011</a:t>
            </a:r>
            <a:endParaRPr lang="en-US" i="0" dirty="0"/>
          </a:p>
        </p:txBody>
      </p:sp>
      <p:sp>
        <p:nvSpPr>
          <p:cNvPr id="4" name="Content Placeholder 3"/>
          <p:cNvSpPr>
            <a:spLocks noGrp="1"/>
          </p:cNvSpPr>
          <p:nvPr>
            <p:ph idx="1"/>
          </p:nvPr>
        </p:nvSpPr>
        <p:spPr>
          <a:xfrm>
            <a:off x="914399" y="1347963"/>
            <a:ext cx="7790214" cy="4600081"/>
          </a:xfrm>
        </p:spPr>
        <p:txBody>
          <a:bodyPr/>
          <a:lstStyle/>
          <a:p>
            <a:r>
              <a:rPr lang="en-US" dirty="0" smtClean="0"/>
              <a:t>MPEG compresses over a sequence of frames, further using motion tracking to remove temporal redundancy</a:t>
            </a:r>
          </a:p>
          <a:p>
            <a:pPr lvl="2"/>
            <a:r>
              <a:rPr lang="en-US" dirty="0" smtClean="0"/>
              <a:t>I (Intra-coded) frames are self-contained</a:t>
            </a:r>
          </a:p>
          <a:p>
            <a:pPr lvl="2"/>
            <a:r>
              <a:rPr lang="en-US" dirty="0" smtClean="0"/>
              <a:t>P (Predictive) frames use block motion predictions</a:t>
            </a:r>
          </a:p>
          <a:p>
            <a:pPr lvl="2"/>
            <a:r>
              <a:rPr lang="en-US" dirty="0" smtClean="0"/>
              <a:t>B (Bidirectional) frames may base prediction on future frame</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725214" y="3543302"/>
            <a:ext cx="8219554" cy="1920234"/>
          </a:xfrm>
          <a:prstGeom prst="rect">
            <a:avLst/>
          </a:prstGeom>
          <a:noFill/>
          <a:ln w="9525">
            <a:noFill/>
            <a:miter lim="800000"/>
            <a:headEnd/>
            <a:tailEnd/>
          </a:ln>
        </p:spPr>
      </p:pic>
      <p:sp>
        <p:nvSpPr>
          <p:cNvPr id="6" name="Oval 5"/>
          <p:cNvSpPr/>
          <p:nvPr/>
        </p:nvSpPr>
        <p:spPr bwMode="auto">
          <a:xfrm>
            <a:off x="704194" y="4635064"/>
            <a:ext cx="420414" cy="851338"/>
          </a:xfrm>
          <a:prstGeom prst="ellipse">
            <a:avLst/>
          </a:prstGeom>
          <a:solidFill>
            <a:srgbClr val="FF2BD8">
              <a:alpha val="3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Oval 6"/>
          <p:cNvSpPr/>
          <p:nvPr/>
        </p:nvSpPr>
        <p:spPr bwMode="auto">
          <a:xfrm>
            <a:off x="3641836" y="4629809"/>
            <a:ext cx="420414" cy="851338"/>
          </a:xfrm>
          <a:prstGeom prst="ellipse">
            <a:avLst/>
          </a:prstGeom>
          <a:solidFill>
            <a:srgbClr val="FF2BD8">
              <a:alpha val="3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Oval 7"/>
          <p:cNvSpPr/>
          <p:nvPr/>
        </p:nvSpPr>
        <p:spPr bwMode="auto">
          <a:xfrm>
            <a:off x="6616263" y="4640319"/>
            <a:ext cx="420414" cy="851338"/>
          </a:xfrm>
          <a:prstGeom prst="ellipse">
            <a:avLst/>
          </a:prstGeom>
          <a:solidFill>
            <a:srgbClr val="FF2BD8">
              <a:alpha val="3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bwMode="auto">
          <a:xfrm>
            <a:off x="693679" y="5507391"/>
            <a:ext cx="441435" cy="1588"/>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11" name="Straight Arrow Connector 10"/>
          <p:cNvCxnSpPr/>
          <p:nvPr/>
        </p:nvCxnSpPr>
        <p:spPr bwMode="auto">
          <a:xfrm>
            <a:off x="3620810" y="5523157"/>
            <a:ext cx="441435" cy="1588"/>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12" name="Straight Arrow Connector 11"/>
          <p:cNvCxnSpPr/>
          <p:nvPr/>
        </p:nvCxnSpPr>
        <p:spPr bwMode="auto">
          <a:xfrm>
            <a:off x="6653045" y="5538923"/>
            <a:ext cx="441435" cy="1588"/>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13" name="TextBox 12"/>
          <p:cNvSpPr txBox="1"/>
          <p:nvPr/>
        </p:nvSpPr>
        <p:spPr>
          <a:xfrm>
            <a:off x="1188715" y="5644057"/>
            <a:ext cx="6955750" cy="369332"/>
          </a:xfrm>
          <a:prstGeom prst="rect">
            <a:avLst/>
          </a:prstGeom>
          <a:noFill/>
        </p:spPr>
        <p:txBody>
          <a:bodyPr wrap="none" rtlCol="0">
            <a:spAutoFit/>
          </a:bodyPr>
          <a:lstStyle/>
          <a:p>
            <a:r>
              <a:rPr lang="en-US" dirty="0" smtClean="0"/>
              <a:t>Three consecutive frames with stationary and moving components</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smtClean="0"/>
              <a:t>Streaming Stored Media (1)</a:t>
            </a:r>
            <a:endParaRPr lang="en-US" dirty="0" smtClean="0"/>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74755" name="Rectangle 3"/>
          <p:cNvSpPr>
            <a:spLocks noGrp="1" noChangeArrowheads="1"/>
          </p:cNvSpPr>
          <p:nvPr>
            <p:ph idx="1"/>
          </p:nvPr>
        </p:nvSpPr>
        <p:spPr>
          <a:xfrm>
            <a:off x="840829" y="1610713"/>
            <a:ext cx="7790214" cy="4600081"/>
          </a:xfrm>
        </p:spPr>
        <p:txBody>
          <a:bodyPr/>
          <a:lstStyle/>
          <a:p>
            <a:r>
              <a:rPr lang="en-US" dirty="0" smtClean="0"/>
              <a:t>A simple method to stream stored media, e.g., for video on demand, is to fetch the video as a file download</a:t>
            </a:r>
          </a:p>
          <a:p>
            <a:pPr lvl="1"/>
            <a:r>
              <a:rPr lang="en-US" dirty="0" smtClean="0"/>
              <a:t>But has large startup delay, except for short files</a:t>
            </a:r>
          </a:p>
        </p:txBody>
      </p:sp>
      <p:pic>
        <p:nvPicPr>
          <p:cNvPr id="74756" name="Picture 2"/>
          <p:cNvPicPr>
            <a:picLocks noChangeAspect="1" noChangeArrowheads="1"/>
          </p:cNvPicPr>
          <p:nvPr/>
        </p:nvPicPr>
        <p:blipFill>
          <a:blip r:embed="rId2" cstate="print"/>
          <a:srcRect/>
          <a:stretch>
            <a:fillRect/>
          </a:stretch>
        </p:blipFill>
        <p:spPr bwMode="auto">
          <a:xfrm>
            <a:off x="96235" y="2972373"/>
            <a:ext cx="8975725" cy="2570162"/>
          </a:xfrm>
          <a:prstGeom prst="rect">
            <a:avLst/>
          </a:prstGeom>
          <a:noFill/>
          <a:ln w="9525">
            <a:noFill/>
            <a:miter lim="800000"/>
            <a:headEnd/>
            <a:tailEnd/>
          </a:ln>
        </p:spPr>
      </p:pic>
      <p:cxnSp>
        <p:nvCxnSpPr>
          <p:cNvPr id="10" name="Straight Arrow Connector 9"/>
          <p:cNvCxnSpPr/>
          <p:nvPr/>
        </p:nvCxnSpPr>
        <p:spPr bwMode="auto">
          <a:xfrm rot="10800000">
            <a:off x="3794235" y="4351283"/>
            <a:ext cx="3741683"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11" name="Oval 10"/>
          <p:cNvSpPr/>
          <p:nvPr/>
        </p:nvSpPr>
        <p:spPr bwMode="auto">
          <a:xfrm>
            <a:off x="609603" y="3584032"/>
            <a:ext cx="998479" cy="998479"/>
          </a:xfrm>
          <a:prstGeom prst="ellipse">
            <a:avLst/>
          </a:prstGeom>
          <a:solidFill>
            <a:srgbClr val="FF2BD8">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smtClean="0"/>
              <a:t>Streaming Stored Media (2)</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75779" name="Rectangle 3"/>
          <p:cNvSpPr>
            <a:spLocks noGrp="1" noChangeArrowheads="1"/>
          </p:cNvSpPr>
          <p:nvPr>
            <p:ph idx="1"/>
          </p:nvPr>
        </p:nvSpPr>
        <p:spPr>
          <a:xfrm>
            <a:off x="914399" y="1411023"/>
            <a:ext cx="7790214" cy="4600081"/>
          </a:xfrm>
        </p:spPr>
        <p:txBody>
          <a:bodyPr/>
          <a:lstStyle/>
          <a:p>
            <a:r>
              <a:rPr lang="en-US" dirty="0" smtClean="0"/>
              <a:t>Effective streaming starts the </a:t>
            </a:r>
            <a:r>
              <a:rPr lang="en-US" dirty="0" err="1" smtClean="0"/>
              <a:t>playout</a:t>
            </a:r>
            <a:r>
              <a:rPr lang="en-US" dirty="0" smtClean="0"/>
              <a:t> during transport</a:t>
            </a:r>
          </a:p>
          <a:p>
            <a:pPr lvl="1"/>
            <a:r>
              <a:rPr lang="en-US" dirty="0" smtClean="0"/>
              <a:t>With RTSP (Real-Time Streaming Protocol)</a:t>
            </a:r>
          </a:p>
          <a:p>
            <a:endParaRPr lang="en-US" dirty="0" smtClean="0"/>
          </a:p>
        </p:txBody>
      </p:sp>
      <p:pic>
        <p:nvPicPr>
          <p:cNvPr id="75780" name="Picture 2"/>
          <p:cNvPicPr>
            <a:picLocks noChangeAspect="1" noChangeArrowheads="1"/>
          </p:cNvPicPr>
          <p:nvPr/>
        </p:nvPicPr>
        <p:blipFill>
          <a:blip r:embed="rId2" cstate="print"/>
          <a:srcRect/>
          <a:stretch>
            <a:fillRect/>
          </a:stretch>
        </p:blipFill>
        <p:spPr bwMode="auto">
          <a:xfrm>
            <a:off x="1108841" y="2388789"/>
            <a:ext cx="6926317" cy="4040352"/>
          </a:xfrm>
          <a:prstGeom prst="rect">
            <a:avLst/>
          </a:prstGeom>
          <a:noFill/>
          <a:ln w="9525">
            <a:noFill/>
            <a:miter lim="800000"/>
            <a:headEnd/>
            <a:tailEnd/>
          </a:ln>
        </p:spPr>
      </p:pic>
      <p:cxnSp>
        <p:nvCxnSpPr>
          <p:cNvPr id="9" name="Straight Arrow Connector 8"/>
          <p:cNvCxnSpPr/>
          <p:nvPr/>
        </p:nvCxnSpPr>
        <p:spPr bwMode="auto">
          <a:xfrm rot="10800000">
            <a:off x="2774732" y="5445947"/>
            <a:ext cx="3867809"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11" name="Oval 10"/>
          <p:cNvSpPr/>
          <p:nvPr/>
        </p:nvSpPr>
        <p:spPr bwMode="auto">
          <a:xfrm>
            <a:off x="1848836" y="4782207"/>
            <a:ext cx="914400" cy="882872"/>
          </a:xfrm>
          <a:prstGeom prst="ellipse">
            <a:avLst/>
          </a:prstGeom>
          <a:solidFill>
            <a:srgbClr val="FF2BD8">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mtClean="0"/>
              <a:t>Streaming Stored Media (3)</a:t>
            </a:r>
          </a:p>
        </p:txBody>
      </p:sp>
      <p:sp>
        <p:nvSpPr>
          <p:cNvPr id="4" name="Footer Placeholder 3"/>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76803" name="Rectangle 3"/>
          <p:cNvSpPr>
            <a:spLocks noGrp="1" noChangeArrowheads="1"/>
          </p:cNvSpPr>
          <p:nvPr>
            <p:ph idx="1"/>
          </p:nvPr>
        </p:nvSpPr>
        <p:spPr/>
        <p:txBody>
          <a:bodyPr/>
          <a:lstStyle/>
          <a:p>
            <a:r>
              <a:rPr lang="en-US" dirty="0" smtClean="0"/>
              <a:t>Key problem: how to handle transmission errors</a:t>
            </a:r>
          </a:p>
          <a:p>
            <a:endParaRPr lang="en-US" dirty="0" smtClean="0"/>
          </a:p>
        </p:txBody>
      </p:sp>
      <p:graphicFrame>
        <p:nvGraphicFramePr>
          <p:cNvPr id="8" name="Content Placeholder 6"/>
          <p:cNvGraphicFramePr>
            <a:graphicFrameLocks/>
          </p:cNvGraphicFramePr>
          <p:nvPr/>
        </p:nvGraphicFramePr>
        <p:xfrm>
          <a:off x="742277" y="2500506"/>
          <a:ext cx="7982175" cy="2286000"/>
        </p:xfrm>
        <a:graphic>
          <a:graphicData uri="http://schemas.openxmlformats.org/drawingml/2006/table">
            <a:tbl>
              <a:tblPr firstRow="1" bandRow="1">
                <a:tableStyleId>{5C22544A-7EE6-4342-B048-85BDC9FD1C3A}</a:tableStyleId>
              </a:tblPr>
              <a:tblGrid>
                <a:gridCol w="2156184"/>
                <a:gridCol w="2551750"/>
                <a:gridCol w="3274241"/>
              </a:tblGrid>
              <a:tr h="265207">
                <a:tc>
                  <a:txBody>
                    <a:bodyPr/>
                    <a:lstStyle/>
                    <a:p>
                      <a:pPr algn="l"/>
                      <a:r>
                        <a:rPr lang="en-US" sz="1800" dirty="0" smtClean="0">
                          <a:ln>
                            <a:noFill/>
                          </a:ln>
                          <a:solidFill>
                            <a:schemeClr val="tx1"/>
                          </a:solidFill>
                          <a:latin typeface="Arial" pitchFamily="34" charset="0"/>
                          <a:cs typeface="Arial" pitchFamily="34" charset="0"/>
                        </a:rPr>
                        <a:t>Strategy</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smtClean="0">
                          <a:ln>
                            <a:noFill/>
                          </a:ln>
                          <a:solidFill>
                            <a:schemeClr val="tx1"/>
                          </a:solidFill>
                          <a:latin typeface="Arial" pitchFamily="34" charset="0"/>
                          <a:cs typeface="Arial" pitchFamily="34" charset="0"/>
                        </a:rPr>
                        <a:t>Advantage</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smtClean="0">
                          <a:ln>
                            <a:noFill/>
                          </a:ln>
                          <a:solidFill>
                            <a:schemeClr val="tx1"/>
                          </a:solidFill>
                          <a:latin typeface="Arial" pitchFamily="34" charset="0"/>
                          <a:cs typeface="Arial" pitchFamily="34" charset="0"/>
                        </a:rPr>
                        <a:t>Disadvantage</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30024">
                <a:tc>
                  <a:txBody>
                    <a:bodyPr/>
                    <a:lstStyle/>
                    <a:p>
                      <a:pPr algn="l"/>
                      <a:r>
                        <a:rPr lang="en-US" sz="1800" dirty="0" smtClean="0">
                          <a:ln>
                            <a:noFill/>
                          </a:ln>
                          <a:solidFill>
                            <a:schemeClr val="tx1"/>
                          </a:solidFill>
                          <a:latin typeface="Arial" pitchFamily="34" charset="0"/>
                          <a:cs typeface="Arial" pitchFamily="34" charset="0"/>
                        </a:rPr>
                        <a:t>Use reliable transport (TCP)</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smtClean="0">
                          <a:ln>
                            <a:noFill/>
                          </a:ln>
                          <a:solidFill>
                            <a:schemeClr val="tx1"/>
                          </a:solidFill>
                          <a:latin typeface="Arial" pitchFamily="34" charset="0"/>
                          <a:cs typeface="Arial" pitchFamily="34" charset="0"/>
                        </a:rPr>
                        <a:t>Repairs all errors</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smtClean="0">
                          <a:ln>
                            <a:noFill/>
                          </a:ln>
                          <a:solidFill>
                            <a:schemeClr val="tx1"/>
                          </a:solidFill>
                          <a:latin typeface="Arial" pitchFamily="34" charset="0"/>
                          <a:cs typeface="Arial" pitchFamily="34" charset="0"/>
                        </a:rPr>
                        <a:t>Increases jitter</a:t>
                      </a:r>
                      <a:r>
                        <a:rPr lang="en-US" sz="1800" baseline="0" dirty="0" smtClean="0">
                          <a:ln>
                            <a:noFill/>
                          </a:ln>
                          <a:solidFill>
                            <a:schemeClr val="tx1"/>
                          </a:solidFill>
                          <a:latin typeface="Arial" pitchFamily="34" charset="0"/>
                          <a:cs typeface="Arial" pitchFamily="34" charset="0"/>
                        </a:rPr>
                        <a:t> significantly</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30024">
                <a:tc>
                  <a:txBody>
                    <a:bodyPr/>
                    <a:lstStyle/>
                    <a:p>
                      <a:pPr algn="l"/>
                      <a:r>
                        <a:rPr lang="en-US" sz="1800" dirty="0" smtClean="0">
                          <a:ln>
                            <a:noFill/>
                          </a:ln>
                          <a:solidFill>
                            <a:schemeClr val="tx1"/>
                          </a:solidFill>
                          <a:latin typeface="Arial" pitchFamily="34" charset="0"/>
                          <a:cs typeface="Arial" pitchFamily="34" charset="0"/>
                        </a:rPr>
                        <a:t>Add FEC            (e.g., parity)</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smtClean="0">
                          <a:ln>
                            <a:noFill/>
                          </a:ln>
                          <a:solidFill>
                            <a:schemeClr val="tx1"/>
                          </a:solidFill>
                          <a:latin typeface="Arial" pitchFamily="34" charset="0"/>
                          <a:cs typeface="Arial" pitchFamily="34" charset="0"/>
                        </a:rPr>
                        <a:t>Repairs</a:t>
                      </a:r>
                      <a:r>
                        <a:rPr lang="en-US" sz="1800" baseline="0" dirty="0" smtClean="0">
                          <a:ln>
                            <a:noFill/>
                          </a:ln>
                          <a:solidFill>
                            <a:schemeClr val="tx1"/>
                          </a:solidFill>
                          <a:latin typeface="Arial" pitchFamily="34" charset="0"/>
                          <a:cs typeface="Arial" pitchFamily="34" charset="0"/>
                        </a:rPr>
                        <a:t> most errors</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smtClean="0">
                          <a:ln>
                            <a:noFill/>
                          </a:ln>
                          <a:solidFill>
                            <a:schemeClr val="tx1"/>
                          </a:solidFill>
                          <a:latin typeface="Arial" pitchFamily="34" charset="0"/>
                          <a:cs typeface="Arial" pitchFamily="34" charset="0"/>
                        </a:rPr>
                        <a:t>Increases overhead,</a:t>
                      </a:r>
                      <a:r>
                        <a:rPr lang="en-US" sz="1800" baseline="0" dirty="0" smtClean="0">
                          <a:ln>
                            <a:noFill/>
                          </a:ln>
                          <a:solidFill>
                            <a:schemeClr val="tx1"/>
                          </a:solidFill>
                          <a:latin typeface="Arial" pitchFamily="34" charset="0"/>
                          <a:cs typeface="Arial" pitchFamily="34" charset="0"/>
                        </a:rPr>
                        <a:t> </a:t>
                      </a:r>
                      <a:r>
                        <a:rPr lang="en-US" sz="1800" dirty="0" smtClean="0">
                          <a:ln>
                            <a:noFill/>
                          </a:ln>
                          <a:solidFill>
                            <a:schemeClr val="tx1"/>
                          </a:solidFill>
                          <a:latin typeface="Arial" pitchFamily="34" charset="0"/>
                          <a:cs typeface="Arial" pitchFamily="34" charset="0"/>
                        </a:rPr>
                        <a:t>decoding complexity</a:t>
                      </a:r>
                      <a:r>
                        <a:rPr lang="en-US" sz="1800" baseline="0" dirty="0" smtClean="0">
                          <a:ln>
                            <a:noFill/>
                          </a:ln>
                          <a:solidFill>
                            <a:schemeClr val="tx1"/>
                          </a:solidFill>
                          <a:latin typeface="Arial" pitchFamily="34" charset="0"/>
                          <a:cs typeface="Arial" pitchFamily="34" charset="0"/>
                        </a:rPr>
                        <a:t> and jitter</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30024">
                <a:tc>
                  <a:txBody>
                    <a:bodyPr/>
                    <a:lstStyle/>
                    <a:p>
                      <a:pPr algn="l"/>
                      <a:r>
                        <a:rPr lang="en-US" sz="1800" dirty="0" smtClean="0">
                          <a:ln>
                            <a:noFill/>
                          </a:ln>
                          <a:solidFill>
                            <a:schemeClr val="tx1"/>
                          </a:solidFill>
                          <a:latin typeface="Arial" pitchFamily="34" charset="0"/>
                          <a:cs typeface="Arial" pitchFamily="34" charset="0"/>
                        </a:rPr>
                        <a:t>Interleave media</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smtClean="0">
                          <a:ln>
                            <a:noFill/>
                          </a:ln>
                          <a:solidFill>
                            <a:schemeClr val="tx1"/>
                          </a:solidFill>
                          <a:latin typeface="Arial" pitchFamily="34" charset="0"/>
                          <a:cs typeface="Arial" pitchFamily="34" charset="0"/>
                        </a:rPr>
                        <a:t>Masks most errors</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smtClean="0">
                          <a:ln>
                            <a:noFill/>
                          </a:ln>
                          <a:solidFill>
                            <a:schemeClr val="tx1"/>
                          </a:solidFill>
                          <a:latin typeface="Arial" pitchFamily="34" charset="0"/>
                          <a:cs typeface="Arial" pitchFamily="34" charset="0"/>
                        </a:rPr>
                        <a:t>Slightly increases decoding</a:t>
                      </a:r>
                      <a:r>
                        <a:rPr lang="en-US" sz="1800" baseline="0" dirty="0" smtClean="0">
                          <a:ln>
                            <a:noFill/>
                          </a:ln>
                          <a:solidFill>
                            <a:schemeClr val="tx1"/>
                          </a:solidFill>
                          <a:latin typeface="Arial" pitchFamily="34" charset="0"/>
                          <a:cs typeface="Arial" pitchFamily="34" charset="0"/>
                        </a:rPr>
                        <a:t> complexity and jitter</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smtClean="0"/>
              <a:t>Streaming Stored Media (4)</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77827" name="Rectangle 3"/>
          <p:cNvSpPr>
            <a:spLocks noGrp="1" noChangeArrowheads="1"/>
          </p:cNvSpPr>
          <p:nvPr>
            <p:ph idx="1"/>
          </p:nvPr>
        </p:nvSpPr>
        <p:spPr/>
        <p:txBody>
          <a:bodyPr/>
          <a:lstStyle/>
          <a:p>
            <a:r>
              <a:rPr lang="en-US" dirty="0" smtClean="0"/>
              <a:t>Parity packet can repair one lost packet in a group of N</a:t>
            </a:r>
          </a:p>
          <a:p>
            <a:pPr lvl="1"/>
            <a:r>
              <a:rPr lang="en-US" dirty="0" smtClean="0"/>
              <a:t>Decoding is delayed for N packets</a:t>
            </a:r>
          </a:p>
        </p:txBody>
      </p:sp>
      <p:pic>
        <p:nvPicPr>
          <p:cNvPr id="77828" name="Picture 2"/>
          <p:cNvPicPr>
            <a:picLocks noChangeAspect="1" noChangeArrowheads="1"/>
          </p:cNvPicPr>
          <p:nvPr/>
        </p:nvPicPr>
        <p:blipFill>
          <a:blip r:embed="rId2" cstate="print"/>
          <a:srcRect/>
          <a:stretch>
            <a:fillRect/>
          </a:stretch>
        </p:blipFill>
        <p:spPr bwMode="auto">
          <a:xfrm>
            <a:off x="309563" y="2825788"/>
            <a:ext cx="8524875" cy="2257425"/>
          </a:xfrm>
          <a:prstGeom prst="rect">
            <a:avLst/>
          </a:prstGeom>
          <a:noFill/>
          <a:ln w="9525">
            <a:noFill/>
            <a:miter lim="800000"/>
            <a:headEnd/>
            <a:tailEnd/>
          </a:ln>
        </p:spPr>
      </p:pic>
      <p:sp>
        <p:nvSpPr>
          <p:cNvPr id="9" name="Rectangle 8"/>
          <p:cNvSpPr/>
          <p:nvPr/>
        </p:nvSpPr>
        <p:spPr bwMode="auto">
          <a:xfrm>
            <a:off x="1071070" y="3523887"/>
            <a:ext cx="367862" cy="263110"/>
          </a:xfrm>
          <a:prstGeom prst="rect">
            <a:avLst/>
          </a:prstGeom>
          <a:solidFill>
            <a:srgbClr val="FF2BD8">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5253487" y="3521014"/>
            <a:ext cx="327803" cy="263110"/>
          </a:xfrm>
          <a:prstGeom prst="rect">
            <a:avLst/>
          </a:prstGeom>
          <a:solidFill>
            <a:srgbClr val="FF2BD8">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7070787" y="3483635"/>
            <a:ext cx="347930" cy="263110"/>
          </a:xfrm>
          <a:prstGeom prst="rect">
            <a:avLst/>
          </a:prstGeom>
          <a:solidFill>
            <a:srgbClr val="FF2BD8">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smtClean="0"/>
              <a:t>Streaming Stored Media (5)</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78851" name="Rectangle 3"/>
          <p:cNvSpPr>
            <a:spLocks noGrp="1" noChangeArrowheads="1"/>
          </p:cNvSpPr>
          <p:nvPr>
            <p:ph idx="1"/>
          </p:nvPr>
        </p:nvSpPr>
        <p:spPr>
          <a:xfrm>
            <a:off x="914399" y="1324963"/>
            <a:ext cx="7790214" cy="4600081"/>
          </a:xfrm>
        </p:spPr>
        <p:txBody>
          <a:bodyPr/>
          <a:lstStyle/>
          <a:p>
            <a:r>
              <a:rPr lang="en-US" dirty="0" smtClean="0"/>
              <a:t>Interleaving spreads nearby media samples over different transmissions to reduce the impact of loss</a:t>
            </a:r>
          </a:p>
        </p:txBody>
      </p:sp>
      <p:pic>
        <p:nvPicPr>
          <p:cNvPr id="78852" name="Picture 2"/>
          <p:cNvPicPr>
            <a:picLocks noChangeAspect="1" noChangeArrowheads="1"/>
          </p:cNvPicPr>
          <p:nvPr/>
        </p:nvPicPr>
        <p:blipFill>
          <a:blip r:embed="rId2" cstate="print"/>
          <a:srcRect l="9704"/>
          <a:stretch>
            <a:fillRect/>
          </a:stretch>
        </p:blipFill>
        <p:spPr bwMode="auto">
          <a:xfrm>
            <a:off x="1657350" y="2311400"/>
            <a:ext cx="7356475" cy="3068429"/>
          </a:xfrm>
          <a:prstGeom prst="rect">
            <a:avLst/>
          </a:prstGeom>
          <a:noFill/>
          <a:ln w="9525">
            <a:noFill/>
            <a:miter lim="800000"/>
            <a:headEnd/>
            <a:tailEnd/>
          </a:ln>
        </p:spPr>
      </p:pic>
      <p:sp>
        <p:nvSpPr>
          <p:cNvPr id="9" name="Left Brace 8"/>
          <p:cNvSpPr/>
          <p:nvPr/>
        </p:nvSpPr>
        <p:spPr bwMode="auto">
          <a:xfrm rot="16200000">
            <a:off x="4264820" y="4669629"/>
            <a:ext cx="204788" cy="1495429"/>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1440681" y="5495925"/>
            <a:ext cx="5840060" cy="369332"/>
          </a:xfrm>
          <a:prstGeom prst="rect">
            <a:avLst/>
          </a:prstGeom>
          <a:noFill/>
        </p:spPr>
        <p:txBody>
          <a:bodyPr wrap="none" rtlCol="0">
            <a:spAutoFit/>
          </a:bodyPr>
          <a:lstStyle/>
          <a:p>
            <a:pPr algn="ctr"/>
            <a:r>
              <a:rPr lang="en-US" dirty="0" smtClean="0"/>
              <a:t>Loss reduces temporal resolution; doesn’t leave a gap</a:t>
            </a:r>
            <a:endParaRPr lang="en-US" dirty="0"/>
          </a:p>
        </p:txBody>
      </p:sp>
      <p:sp>
        <p:nvSpPr>
          <p:cNvPr id="11" name="TextBox 10"/>
          <p:cNvSpPr txBox="1"/>
          <p:nvPr/>
        </p:nvSpPr>
        <p:spPr>
          <a:xfrm>
            <a:off x="561976" y="2914650"/>
            <a:ext cx="1104900" cy="646331"/>
          </a:xfrm>
          <a:prstGeom prst="rect">
            <a:avLst/>
          </a:prstGeom>
          <a:noFill/>
        </p:spPr>
        <p:txBody>
          <a:bodyPr wrap="square" rtlCol="0">
            <a:spAutoFit/>
          </a:bodyPr>
          <a:lstStyle/>
          <a:p>
            <a:pPr algn="ctr"/>
            <a:r>
              <a:rPr lang="en-US" dirty="0" smtClean="0">
                <a:solidFill>
                  <a:srgbClr val="FF2BD8"/>
                </a:solidFill>
              </a:rPr>
              <a:t>Packet stream</a:t>
            </a:r>
            <a:endParaRPr lang="en-US" dirty="0">
              <a:solidFill>
                <a:srgbClr val="FF2BD8"/>
              </a:solidFill>
            </a:endParaRPr>
          </a:p>
        </p:txBody>
      </p:sp>
      <p:sp>
        <p:nvSpPr>
          <p:cNvPr id="12" name="TextBox 11"/>
          <p:cNvSpPr txBox="1"/>
          <p:nvPr/>
        </p:nvSpPr>
        <p:spPr>
          <a:xfrm>
            <a:off x="561976" y="4124325"/>
            <a:ext cx="1104900" cy="646331"/>
          </a:xfrm>
          <a:prstGeom prst="rect">
            <a:avLst/>
          </a:prstGeom>
          <a:noFill/>
        </p:spPr>
        <p:txBody>
          <a:bodyPr wrap="square" rtlCol="0">
            <a:spAutoFit/>
          </a:bodyPr>
          <a:lstStyle/>
          <a:p>
            <a:pPr algn="ctr"/>
            <a:r>
              <a:rPr lang="en-US" dirty="0" smtClean="0">
                <a:solidFill>
                  <a:srgbClr val="FF2BD8"/>
                </a:solidFill>
              </a:rPr>
              <a:t>Media samples</a:t>
            </a:r>
            <a:endParaRPr lang="en-US" dirty="0">
              <a:solidFill>
                <a:srgbClr val="FF2BD8"/>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Streaming Stored Media (6)</a:t>
            </a:r>
            <a:endParaRPr lang="en-US" dirty="0"/>
          </a:p>
        </p:txBody>
      </p:sp>
      <p:sp>
        <p:nvSpPr>
          <p:cNvPr id="4" name="Footer Placeholder 3"/>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3" name="Content Placeholder 2"/>
          <p:cNvSpPr>
            <a:spLocks noGrp="1"/>
          </p:cNvSpPr>
          <p:nvPr>
            <p:ph idx="1"/>
          </p:nvPr>
        </p:nvSpPr>
        <p:spPr>
          <a:xfrm>
            <a:off x="914399" y="1429738"/>
            <a:ext cx="7790214" cy="4600081"/>
          </a:xfrm>
        </p:spPr>
        <p:txBody>
          <a:bodyPr/>
          <a:lstStyle/>
          <a:p>
            <a:r>
              <a:rPr lang="en-US" dirty="0" smtClean="0"/>
              <a:t>Key problem: media may not arrive in time for </a:t>
            </a:r>
            <a:r>
              <a:rPr lang="en-US" dirty="0" err="1" smtClean="0"/>
              <a:t>playout</a:t>
            </a:r>
            <a:r>
              <a:rPr lang="en-US" dirty="0" smtClean="0"/>
              <a:t> due to variable bandwidth and loss/retransmissions</a:t>
            </a:r>
          </a:p>
          <a:p>
            <a:pPr lvl="1"/>
            <a:r>
              <a:rPr lang="en-US" dirty="0" smtClean="0"/>
              <a:t>Client buffers media to absorb jitter; we still need to pick an achievable media rate  </a:t>
            </a:r>
          </a:p>
        </p:txBody>
      </p:sp>
      <p:pic>
        <p:nvPicPr>
          <p:cNvPr id="8" name="Picture 2"/>
          <p:cNvPicPr>
            <a:picLocks noChangeAspect="1" noChangeArrowheads="1"/>
          </p:cNvPicPr>
          <p:nvPr/>
        </p:nvPicPr>
        <p:blipFill>
          <a:blip r:embed="rId2" cstate="print"/>
          <a:srcRect l="3250" t="5247" r="2144" b="5247"/>
          <a:stretch>
            <a:fillRect/>
          </a:stretch>
        </p:blipFill>
        <p:spPr bwMode="auto">
          <a:xfrm>
            <a:off x="1804987" y="3390900"/>
            <a:ext cx="6048375" cy="2564370"/>
          </a:xfrm>
          <a:prstGeom prst="rect">
            <a:avLst/>
          </a:prstGeom>
          <a:noFill/>
          <a:ln w="9525">
            <a:noFill/>
            <a:miter lim="800000"/>
            <a:headEnd/>
            <a:tailEnd/>
          </a:ln>
        </p:spPr>
      </p:pic>
      <p:cxnSp>
        <p:nvCxnSpPr>
          <p:cNvPr id="10" name="Straight Arrow Connector 9"/>
          <p:cNvCxnSpPr/>
          <p:nvPr/>
        </p:nvCxnSpPr>
        <p:spPr bwMode="auto">
          <a:xfrm flipV="1">
            <a:off x="2571750" y="5495925"/>
            <a:ext cx="457200" cy="295276"/>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12" name="TextBox 11"/>
          <p:cNvSpPr txBox="1"/>
          <p:nvPr/>
        </p:nvSpPr>
        <p:spPr>
          <a:xfrm>
            <a:off x="933450" y="5505450"/>
            <a:ext cx="1790700" cy="646331"/>
          </a:xfrm>
          <a:prstGeom prst="rect">
            <a:avLst/>
          </a:prstGeom>
          <a:noFill/>
        </p:spPr>
        <p:txBody>
          <a:bodyPr wrap="square" rtlCol="0">
            <a:spAutoFit/>
          </a:bodyPr>
          <a:lstStyle/>
          <a:p>
            <a:r>
              <a:rPr lang="en-US" dirty="0" smtClean="0"/>
              <a:t>Safety margin, to avoid a stall</a:t>
            </a:r>
            <a:endParaRPr lang="en-US" dirty="0"/>
          </a:p>
        </p:txBody>
      </p:sp>
      <p:cxnSp>
        <p:nvCxnSpPr>
          <p:cNvPr id="13" name="Straight Arrow Connector 12"/>
          <p:cNvCxnSpPr/>
          <p:nvPr/>
        </p:nvCxnSpPr>
        <p:spPr bwMode="auto">
          <a:xfrm flipH="1" flipV="1">
            <a:off x="4600575" y="5543550"/>
            <a:ext cx="457200" cy="295276"/>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14" name="TextBox 13"/>
          <p:cNvSpPr txBox="1"/>
          <p:nvPr/>
        </p:nvSpPr>
        <p:spPr>
          <a:xfrm>
            <a:off x="5010150" y="5514975"/>
            <a:ext cx="2838450" cy="646331"/>
          </a:xfrm>
          <a:prstGeom prst="rect">
            <a:avLst/>
          </a:prstGeom>
          <a:noFill/>
        </p:spPr>
        <p:txBody>
          <a:bodyPr wrap="square" rtlCol="0">
            <a:spAutoFit/>
          </a:bodyPr>
          <a:lstStyle/>
          <a:p>
            <a:r>
              <a:rPr lang="en-US" dirty="0" smtClean="0"/>
              <a:t>Can pause server (or go ahead and save to disk) </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smtClean="0"/>
              <a:t>Streaming Stored Media (7)</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80899" name="Rectangle 3"/>
          <p:cNvSpPr>
            <a:spLocks noGrp="1" noChangeArrowheads="1"/>
          </p:cNvSpPr>
          <p:nvPr>
            <p:ph idx="1"/>
          </p:nvPr>
        </p:nvSpPr>
        <p:spPr/>
        <p:txBody>
          <a:bodyPr/>
          <a:lstStyle/>
          <a:p>
            <a:r>
              <a:rPr lang="en-US" dirty="0" smtClean="0"/>
              <a:t>RTSP commands</a:t>
            </a:r>
          </a:p>
          <a:p>
            <a:pPr lvl="1"/>
            <a:r>
              <a:rPr lang="en-US" dirty="0" smtClean="0"/>
              <a:t>Sent from player to server to adjust streaming</a:t>
            </a:r>
          </a:p>
        </p:txBody>
      </p:sp>
      <p:pic>
        <p:nvPicPr>
          <p:cNvPr id="80900" name="Picture 2"/>
          <p:cNvPicPr>
            <a:picLocks noChangeAspect="1" noChangeArrowheads="1"/>
          </p:cNvPicPr>
          <p:nvPr/>
        </p:nvPicPr>
        <p:blipFill>
          <a:blip r:embed="rId2" cstate="print"/>
          <a:srcRect/>
          <a:stretch>
            <a:fillRect/>
          </a:stretch>
        </p:blipFill>
        <p:spPr bwMode="auto">
          <a:xfrm>
            <a:off x="904875" y="2849563"/>
            <a:ext cx="7346950" cy="237285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cs typeface="Arial" charset="0"/>
              </a:rPr>
              <a:t>Streaming Live Media (1)</a:t>
            </a:r>
            <a:endParaRPr lang="en-US" dirty="0"/>
          </a:p>
        </p:txBody>
      </p:sp>
      <p:sp>
        <p:nvSpPr>
          <p:cNvPr id="3" name="Footer Placeholder 2"/>
          <p:cNvSpPr>
            <a:spLocks noGrp="1"/>
          </p:cNvSpPr>
          <p:nvPr>
            <p:ph type="ftr" sz="quarter" idx="10"/>
          </p:nvPr>
        </p:nvSpPr>
        <p:spPr/>
        <p:txBody>
          <a:bodyPr/>
          <a:lstStyle/>
          <a:p>
            <a:pPr>
              <a:defRPr/>
            </a:pPr>
            <a:r>
              <a:rPr lang="en-US" smtClean="0"/>
              <a:t>CN5E by Tanenbaum &amp; Wetherall, © Pearson Education-Prentice Hall and D. Wetherall, 2011</a:t>
            </a:r>
            <a:endParaRPr lang="en-US" i="0" dirty="0"/>
          </a:p>
        </p:txBody>
      </p:sp>
      <p:sp>
        <p:nvSpPr>
          <p:cNvPr id="4" name="Content Placeholder 3"/>
          <p:cNvSpPr>
            <a:spLocks noGrp="1"/>
          </p:cNvSpPr>
          <p:nvPr>
            <p:ph idx="1"/>
          </p:nvPr>
        </p:nvSpPr>
        <p:spPr/>
        <p:txBody>
          <a:bodyPr/>
          <a:lstStyle/>
          <a:p>
            <a:r>
              <a:rPr lang="en-US" dirty="0" smtClean="0"/>
              <a:t>Streaming live media is similar to the stored case plus: </a:t>
            </a:r>
          </a:p>
          <a:p>
            <a:pPr lvl="1"/>
            <a:r>
              <a:rPr lang="en-US" dirty="0" smtClean="0"/>
              <a:t>Can’t stream faster than “live rate” to get ahead</a:t>
            </a:r>
          </a:p>
          <a:p>
            <a:pPr lvl="2"/>
            <a:r>
              <a:rPr lang="en-US" dirty="0" smtClean="0"/>
              <a:t>Usually need larger buffer to absorb jitter</a:t>
            </a:r>
          </a:p>
          <a:p>
            <a:pPr lvl="1"/>
            <a:r>
              <a:rPr lang="en-US" dirty="0" smtClean="0"/>
              <a:t>Often have many users viewing at the same time</a:t>
            </a:r>
          </a:p>
          <a:p>
            <a:pPr lvl="2"/>
            <a:r>
              <a:rPr lang="en-US" dirty="0" smtClean="0"/>
              <a:t>UDP with multicast greatly improves efficiency. It is rarely available, so many TCP connections are used.</a:t>
            </a:r>
          </a:p>
          <a:p>
            <a:pPr lvl="2"/>
            <a:r>
              <a:rPr lang="en-US" dirty="0" smtClean="0"/>
              <a:t>For very many users, content distribution is used [later] </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dirty="0" smtClean="0"/>
              <a:t>Streaming Live Media (2)</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81923" name="Rectangle 3"/>
          <p:cNvSpPr>
            <a:spLocks noGrp="1" noChangeArrowheads="1"/>
          </p:cNvSpPr>
          <p:nvPr>
            <p:ph idx="1"/>
          </p:nvPr>
        </p:nvSpPr>
        <p:spPr>
          <a:xfrm>
            <a:off x="914399" y="1401163"/>
            <a:ext cx="7790214" cy="4600081"/>
          </a:xfrm>
        </p:spPr>
        <p:txBody>
          <a:bodyPr/>
          <a:lstStyle/>
          <a:p>
            <a:r>
              <a:rPr lang="en-US" dirty="0" smtClean="0"/>
              <a:t>With multicast streaming media, parity is effective</a:t>
            </a:r>
          </a:p>
          <a:p>
            <a:pPr lvl="1"/>
            <a:r>
              <a:rPr lang="en-US" dirty="0" smtClean="0"/>
              <a:t>Clients can each lose a different packet and recover</a:t>
            </a:r>
          </a:p>
        </p:txBody>
      </p:sp>
      <p:pic>
        <p:nvPicPr>
          <p:cNvPr id="81924" name="Picture 2"/>
          <p:cNvPicPr>
            <a:picLocks noChangeAspect="1" noChangeArrowheads="1"/>
          </p:cNvPicPr>
          <p:nvPr/>
        </p:nvPicPr>
        <p:blipFill>
          <a:blip r:embed="rId2" cstate="print"/>
          <a:srcRect/>
          <a:stretch>
            <a:fillRect/>
          </a:stretch>
        </p:blipFill>
        <p:spPr bwMode="auto">
          <a:xfrm>
            <a:off x="1345406" y="2444750"/>
            <a:ext cx="6472238" cy="358937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TLDs (Top-Level Domains)</a:t>
            </a:r>
            <a:endParaRPr lang="en-US" dirty="0"/>
          </a:p>
        </p:txBody>
      </p:sp>
      <p:sp>
        <p:nvSpPr>
          <p:cNvPr id="3" name="Content Placeholder 2"/>
          <p:cNvSpPr>
            <a:spLocks noGrp="1"/>
          </p:cNvSpPr>
          <p:nvPr>
            <p:ph idx="1"/>
          </p:nvPr>
        </p:nvSpPr>
        <p:spPr/>
        <p:txBody>
          <a:bodyPr>
            <a:normAutofit fontScale="85000" lnSpcReduction="10000"/>
          </a:bodyPr>
          <a:lstStyle/>
          <a:p>
            <a:r>
              <a:rPr lang="en-US" sz="2600" dirty="0" smtClean="0"/>
              <a:t>Run by ICANN (Internet Corp. for Assigned Names and Numbers)</a:t>
            </a:r>
          </a:p>
          <a:p>
            <a:pPr lvl="1"/>
            <a:r>
              <a:rPr lang="en-US" dirty="0" smtClean="0"/>
              <a:t>Starting in ‘98; naming is financial, political, and international  </a:t>
            </a:r>
            <a:r>
              <a:rPr lang="en-US" dirty="0" smtClean="0">
                <a:sym typeface="Wingdings" pitchFamily="2" charset="2"/>
              </a:rPr>
              <a:t></a:t>
            </a:r>
            <a:endParaRPr lang="en-US" dirty="0" smtClean="0"/>
          </a:p>
          <a:p>
            <a:pPr lvl="4"/>
            <a:endParaRPr lang="en-US" sz="1600" dirty="0" smtClean="0"/>
          </a:p>
          <a:p>
            <a:r>
              <a:rPr lang="en-US" sz="2600" dirty="0" smtClean="0"/>
              <a:t>22+ generic TLDs</a:t>
            </a:r>
          </a:p>
          <a:p>
            <a:pPr lvl="1"/>
            <a:r>
              <a:rPr lang="en-US" dirty="0" smtClean="0"/>
              <a:t>Initially .com, .</a:t>
            </a:r>
            <a:r>
              <a:rPr lang="en-US" dirty="0" err="1" smtClean="0"/>
              <a:t>edu</a:t>
            </a:r>
            <a:r>
              <a:rPr lang="en-US" dirty="0" smtClean="0"/>
              <a:t> , .</a:t>
            </a:r>
            <a:r>
              <a:rPr lang="en-US" dirty="0" err="1" smtClean="0"/>
              <a:t>gov.</a:t>
            </a:r>
            <a:r>
              <a:rPr lang="en-US" dirty="0" smtClean="0"/>
              <a:t>, .mil, .org, </a:t>
            </a:r>
            <a:r>
              <a:rPr lang="en-US" dirty="0" err="1" smtClean="0"/>
              <a:t>.net</a:t>
            </a:r>
            <a:endParaRPr lang="en-US" dirty="0" smtClean="0"/>
          </a:p>
          <a:p>
            <a:pPr lvl="1"/>
            <a:r>
              <a:rPr lang="en-US" dirty="0" smtClean="0"/>
              <a:t>Added .aero, .museum, etc. from ’01 through .xxx in ’11</a:t>
            </a:r>
          </a:p>
          <a:p>
            <a:pPr lvl="1"/>
            <a:r>
              <a:rPr lang="en-US" dirty="0" smtClean="0"/>
              <a:t>Different TLDs have different usage policies</a:t>
            </a:r>
          </a:p>
          <a:p>
            <a:pPr lvl="4"/>
            <a:endParaRPr lang="en-US" sz="1600" dirty="0" smtClean="0"/>
          </a:p>
          <a:p>
            <a:r>
              <a:rPr lang="en-US" dirty="0" smtClean="0"/>
              <a:t>~</a:t>
            </a:r>
            <a:r>
              <a:rPr lang="en-US" sz="2600" dirty="0" smtClean="0"/>
              <a:t>250 country code TLDs</a:t>
            </a:r>
          </a:p>
          <a:p>
            <a:pPr lvl="1"/>
            <a:r>
              <a:rPr lang="en-US" dirty="0" smtClean="0"/>
              <a:t>Two letters, e.g., “.au”, plus international characters since 2010</a:t>
            </a:r>
          </a:p>
          <a:p>
            <a:pPr lvl="1"/>
            <a:r>
              <a:rPr lang="en-US" dirty="0" smtClean="0"/>
              <a:t>Widely commercialized, e.g., .</a:t>
            </a:r>
            <a:r>
              <a:rPr lang="en-US" dirty="0" err="1" smtClean="0"/>
              <a:t>tv</a:t>
            </a:r>
            <a:r>
              <a:rPr lang="en-US" dirty="0" smtClean="0"/>
              <a:t> (Tuvalu)</a:t>
            </a:r>
          </a:p>
          <a:p>
            <a:pPr lvl="1"/>
            <a:r>
              <a:rPr lang="en-US" dirty="0" smtClean="0"/>
              <a:t>Many domain hacks, e.g., instagr.am (Armenia), goo.gl (Greenland)</a:t>
            </a:r>
          </a:p>
        </p:txBody>
      </p:sp>
      <p:sp>
        <p:nvSpPr>
          <p:cNvPr id="4" name="Footer Placeholder 3"/>
          <p:cNvSpPr>
            <a:spLocks noGrp="1"/>
          </p:cNvSpPr>
          <p:nvPr>
            <p:ph type="ftr" sz="quarter" idx="11"/>
          </p:nvPr>
        </p:nvSpPr>
        <p:spPr/>
        <p:txBody>
          <a:bodyPr/>
          <a:lstStyle/>
          <a:p>
            <a:r>
              <a:rPr lang="en-US" smtClean="0"/>
              <a:t>Computer Networks</a:t>
            </a:r>
            <a:endParaRPr lang="en-US" dirty="0"/>
          </a:p>
        </p:txBody>
      </p:sp>
      <p:sp>
        <p:nvSpPr>
          <p:cNvPr id="5" name="Slide Number Placeholder 4"/>
          <p:cNvSpPr>
            <a:spLocks noGrp="1"/>
          </p:cNvSpPr>
          <p:nvPr>
            <p:ph type="sldNum" sz="quarter" idx="12"/>
          </p:nvPr>
        </p:nvSpPr>
        <p:spPr/>
        <p:txBody>
          <a:bodyPr/>
          <a:lstStyle/>
          <a:p>
            <a:fld id="{E7CA9478-788D-42C7-BC35-88005760C6DD}" type="slidenum">
              <a:rPr lang="en-US" smtClean="0"/>
              <a:pPr/>
              <a:t>9</a:t>
            </a:fld>
            <a:endParaRPr lang="en-US"/>
          </a:p>
        </p:txBody>
      </p:sp>
    </p:spTree>
    <p:extLst>
      <p:ext uri="{BB962C8B-B14F-4D97-AF65-F5344CB8AC3E}">
        <p14:creationId xmlns:p14="http://schemas.microsoft.com/office/powerpoint/2010/main" val="301927195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smtClean="0"/>
              <a:t>Streaming Stored Media (5)</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78851" name="Rectangle 3"/>
          <p:cNvSpPr>
            <a:spLocks noGrp="1" noChangeArrowheads="1"/>
          </p:cNvSpPr>
          <p:nvPr>
            <p:ph idx="1"/>
          </p:nvPr>
        </p:nvSpPr>
        <p:spPr>
          <a:xfrm>
            <a:off x="914399" y="1324963"/>
            <a:ext cx="7790214" cy="4600081"/>
          </a:xfrm>
        </p:spPr>
        <p:txBody>
          <a:bodyPr/>
          <a:lstStyle/>
          <a:p>
            <a:r>
              <a:rPr lang="en-US" dirty="0" smtClean="0"/>
              <a:t>Interleaving spreads nearby media samples over different transmissions to reduce the impact of loss</a:t>
            </a:r>
          </a:p>
        </p:txBody>
      </p:sp>
      <p:pic>
        <p:nvPicPr>
          <p:cNvPr id="78852" name="Picture 2"/>
          <p:cNvPicPr>
            <a:picLocks noChangeAspect="1" noChangeArrowheads="1"/>
          </p:cNvPicPr>
          <p:nvPr/>
        </p:nvPicPr>
        <p:blipFill>
          <a:blip r:embed="rId2" cstate="print"/>
          <a:srcRect l="9704"/>
          <a:stretch>
            <a:fillRect/>
          </a:stretch>
        </p:blipFill>
        <p:spPr bwMode="auto">
          <a:xfrm>
            <a:off x="1657350" y="2311400"/>
            <a:ext cx="7356475" cy="3068429"/>
          </a:xfrm>
          <a:prstGeom prst="rect">
            <a:avLst/>
          </a:prstGeom>
          <a:noFill/>
          <a:ln w="9525">
            <a:noFill/>
            <a:miter lim="800000"/>
            <a:headEnd/>
            <a:tailEnd/>
          </a:ln>
        </p:spPr>
      </p:pic>
      <p:sp>
        <p:nvSpPr>
          <p:cNvPr id="9" name="Left Brace 8"/>
          <p:cNvSpPr/>
          <p:nvPr/>
        </p:nvSpPr>
        <p:spPr bwMode="auto">
          <a:xfrm rot="16200000">
            <a:off x="4264820" y="4669629"/>
            <a:ext cx="204788" cy="1495429"/>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1440681" y="5495925"/>
            <a:ext cx="5840060" cy="369332"/>
          </a:xfrm>
          <a:prstGeom prst="rect">
            <a:avLst/>
          </a:prstGeom>
          <a:noFill/>
        </p:spPr>
        <p:txBody>
          <a:bodyPr wrap="none" rtlCol="0">
            <a:spAutoFit/>
          </a:bodyPr>
          <a:lstStyle/>
          <a:p>
            <a:pPr algn="ctr"/>
            <a:r>
              <a:rPr lang="en-US" dirty="0" smtClean="0"/>
              <a:t>Loss reduces temporal resolution; doesn’t leave a gap</a:t>
            </a:r>
            <a:endParaRPr lang="en-US" dirty="0"/>
          </a:p>
        </p:txBody>
      </p:sp>
      <p:sp>
        <p:nvSpPr>
          <p:cNvPr id="11" name="TextBox 10"/>
          <p:cNvSpPr txBox="1"/>
          <p:nvPr/>
        </p:nvSpPr>
        <p:spPr>
          <a:xfrm>
            <a:off x="561976" y="2914650"/>
            <a:ext cx="1104900" cy="646331"/>
          </a:xfrm>
          <a:prstGeom prst="rect">
            <a:avLst/>
          </a:prstGeom>
          <a:noFill/>
        </p:spPr>
        <p:txBody>
          <a:bodyPr wrap="square" rtlCol="0">
            <a:spAutoFit/>
          </a:bodyPr>
          <a:lstStyle/>
          <a:p>
            <a:pPr algn="ctr"/>
            <a:r>
              <a:rPr lang="en-US" dirty="0" smtClean="0">
                <a:solidFill>
                  <a:srgbClr val="FF2BD8"/>
                </a:solidFill>
              </a:rPr>
              <a:t>Packet stream</a:t>
            </a:r>
            <a:endParaRPr lang="en-US" dirty="0">
              <a:solidFill>
                <a:srgbClr val="FF2BD8"/>
              </a:solidFill>
            </a:endParaRPr>
          </a:p>
        </p:txBody>
      </p:sp>
      <p:sp>
        <p:nvSpPr>
          <p:cNvPr id="12" name="TextBox 11"/>
          <p:cNvSpPr txBox="1"/>
          <p:nvPr/>
        </p:nvSpPr>
        <p:spPr>
          <a:xfrm>
            <a:off x="561976" y="4124325"/>
            <a:ext cx="1104900" cy="646331"/>
          </a:xfrm>
          <a:prstGeom prst="rect">
            <a:avLst/>
          </a:prstGeom>
          <a:noFill/>
        </p:spPr>
        <p:txBody>
          <a:bodyPr wrap="square" rtlCol="0">
            <a:spAutoFit/>
          </a:bodyPr>
          <a:lstStyle/>
          <a:p>
            <a:pPr algn="ctr"/>
            <a:r>
              <a:rPr lang="en-US" dirty="0" smtClean="0">
                <a:solidFill>
                  <a:srgbClr val="FF2BD8"/>
                </a:solidFill>
              </a:rPr>
              <a:t>Media samples</a:t>
            </a:r>
            <a:endParaRPr lang="en-US" dirty="0">
              <a:solidFill>
                <a:srgbClr val="FF2BD8"/>
              </a:solidFill>
            </a:endParaRPr>
          </a:p>
        </p:txBody>
      </p:sp>
    </p:spTree>
    <p:extLst>
      <p:ext uri="{BB962C8B-B14F-4D97-AF65-F5344CB8AC3E}">
        <p14:creationId xmlns:p14="http://schemas.microsoft.com/office/powerpoint/2010/main" val="1667535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Streaming Stored Media (6)</a:t>
            </a:r>
            <a:endParaRPr lang="en-US" dirty="0"/>
          </a:p>
        </p:txBody>
      </p:sp>
      <p:sp>
        <p:nvSpPr>
          <p:cNvPr id="4" name="Footer Placeholder 3"/>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3" name="Content Placeholder 2"/>
          <p:cNvSpPr>
            <a:spLocks noGrp="1"/>
          </p:cNvSpPr>
          <p:nvPr>
            <p:ph idx="1"/>
          </p:nvPr>
        </p:nvSpPr>
        <p:spPr>
          <a:xfrm>
            <a:off x="914399" y="1429738"/>
            <a:ext cx="7790214" cy="4600081"/>
          </a:xfrm>
        </p:spPr>
        <p:txBody>
          <a:bodyPr/>
          <a:lstStyle/>
          <a:p>
            <a:r>
              <a:rPr lang="en-US" dirty="0" smtClean="0"/>
              <a:t>Key problem: media may not arrive in time for </a:t>
            </a:r>
            <a:r>
              <a:rPr lang="en-US" dirty="0" err="1" smtClean="0"/>
              <a:t>playout</a:t>
            </a:r>
            <a:r>
              <a:rPr lang="en-US" dirty="0" smtClean="0"/>
              <a:t> due to variable bandwidth and loss/retransmissions</a:t>
            </a:r>
          </a:p>
          <a:p>
            <a:pPr lvl="1"/>
            <a:r>
              <a:rPr lang="en-US" dirty="0" smtClean="0"/>
              <a:t>Client buffers media to absorb jitter; we still need to pick an achievable media rate  </a:t>
            </a:r>
          </a:p>
        </p:txBody>
      </p:sp>
      <p:pic>
        <p:nvPicPr>
          <p:cNvPr id="8" name="Picture 2"/>
          <p:cNvPicPr>
            <a:picLocks noChangeAspect="1" noChangeArrowheads="1"/>
          </p:cNvPicPr>
          <p:nvPr/>
        </p:nvPicPr>
        <p:blipFill>
          <a:blip r:embed="rId2" cstate="print"/>
          <a:srcRect l="3250" t="5247" r="2144" b="5247"/>
          <a:stretch>
            <a:fillRect/>
          </a:stretch>
        </p:blipFill>
        <p:spPr bwMode="auto">
          <a:xfrm>
            <a:off x="1804987" y="3390900"/>
            <a:ext cx="6048375" cy="2564370"/>
          </a:xfrm>
          <a:prstGeom prst="rect">
            <a:avLst/>
          </a:prstGeom>
          <a:noFill/>
          <a:ln w="9525">
            <a:noFill/>
            <a:miter lim="800000"/>
            <a:headEnd/>
            <a:tailEnd/>
          </a:ln>
        </p:spPr>
      </p:pic>
      <p:cxnSp>
        <p:nvCxnSpPr>
          <p:cNvPr id="10" name="Straight Arrow Connector 9"/>
          <p:cNvCxnSpPr/>
          <p:nvPr/>
        </p:nvCxnSpPr>
        <p:spPr bwMode="auto">
          <a:xfrm flipV="1">
            <a:off x="2571750" y="5495925"/>
            <a:ext cx="457200" cy="295276"/>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12" name="TextBox 11"/>
          <p:cNvSpPr txBox="1"/>
          <p:nvPr/>
        </p:nvSpPr>
        <p:spPr>
          <a:xfrm>
            <a:off x="933450" y="5505450"/>
            <a:ext cx="1790700" cy="646331"/>
          </a:xfrm>
          <a:prstGeom prst="rect">
            <a:avLst/>
          </a:prstGeom>
          <a:noFill/>
        </p:spPr>
        <p:txBody>
          <a:bodyPr wrap="square" rtlCol="0">
            <a:spAutoFit/>
          </a:bodyPr>
          <a:lstStyle/>
          <a:p>
            <a:r>
              <a:rPr lang="en-US" dirty="0" smtClean="0"/>
              <a:t>Safety margin, to avoid a stall</a:t>
            </a:r>
            <a:endParaRPr lang="en-US" dirty="0"/>
          </a:p>
        </p:txBody>
      </p:sp>
      <p:cxnSp>
        <p:nvCxnSpPr>
          <p:cNvPr id="13" name="Straight Arrow Connector 12"/>
          <p:cNvCxnSpPr/>
          <p:nvPr/>
        </p:nvCxnSpPr>
        <p:spPr bwMode="auto">
          <a:xfrm flipH="1" flipV="1">
            <a:off x="4600575" y="5543550"/>
            <a:ext cx="457200" cy="295276"/>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14" name="TextBox 13"/>
          <p:cNvSpPr txBox="1"/>
          <p:nvPr/>
        </p:nvSpPr>
        <p:spPr>
          <a:xfrm>
            <a:off x="5010150" y="5514975"/>
            <a:ext cx="2838450" cy="646331"/>
          </a:xfrm>
          <a:prstGeom prst="rect">
            <a:avLst/>
          </a:prstGeom>
          <a:noFill/>
        </p:spPr>
        <p:txBody>
          <a:bodyPr wrap="square" rtlCol="0">
            <a:spAutoFit/>
          </a:bodyPr>
          <a:lstStyle/>
          <a:p>
            <a:r>
              <a:rPr lang="en-US" dirty="0" smtClean="0"/>
              <a:t>Can pause server (or go ahead and save to disk) </a:t>
            </a:r>
            <a:endParaRPr lang="en-US" dirty="0"/>
          </a:p>
        </p:txBody>
      </p:sp>
    </p:spTree>
    <p:extLst>
      <p:ext uri="{BB962C8B-B14F-4D97-AF65-F5344CB8AC3E}">
        <p14:creationId xmlns:p14="http://schemas.microsoft.com/office/powerpoint/2010/main" val="1902871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smtClean="0"/>
              <a:t>Streaming Stored Media (7)</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80899" name="Rectangle 3"/>
          <p:cNvSpPr>
            <a:spLocks noGrp="1" noChangeArrowheads="1"/>
          </p:cNvSpPr>
          <p:nvPr>
            <p:ph idx="1"/>
          </p:nvPr>
        </p:nvSpPr>
        <p:spPr/>
        <p:txBody>
          <a:bodyPr/>
          <a:lstStyle/>
          <a:p>
            <a:r>
              <a:rPr lang="en-US" dirty="0" smtClean="0"/>
              <a:t>RTSP commands</a:t>
            </a:r>
          </a:p>
          <a:p>
            <a:pPr lvl="1"/>
            <a:r>
              <a:rPr lang="en-US" dirty="0" smtClean="0"/>
              <a:t>Sent from player to server to adjust streaming</a:t>
            </a:r>
          </a:p>
        </p:txBody>
      </p:sp>
      <p:pic>
        <p:nvPicPr>
          <p:cNvPr id="80900" name="Picture 2"/>
          <p:cNvPicPr>
            <a:picLocks noChangeAspect="1" noChangeArrowheads="1"/>
          </p:cNvPicPr>
          <p:nvPr/>
        </p:nvPicPr>
        <p:blipFill>
          <a:blip r:embed="rId2" cstate="print"/>
          <a:srcRect/>
          <a:stretch>
            <a:fillRect/>
          </a:stretch>
        </p:blipFill>
        <p:spPr bwMode="auto">
          <a:xfrm>
            <a:off x="904875" y="2849563"/>
            <a:ext cx="7346950" cy="2372853"/>
          </a:xfrm>
          <a:prstGeom prst="rect">
            <a:avLst/>
          </a:prstGeom>
          <a:noFill/>
          <a:ln w="9525">
            <a:noFill/>
            <a:miter lim="800000"/>
            <a:headEnd/>
            <a:tailEnd/>
          </a:ln>
        </p:spPr>
      </p:pic>
    </p:spTree>
    <p:extLst>
      <p:ext uri="{BB962C8B-B14F-4D97-AF65-F5344CB8AC3E}">
        <p14:creationId xmlns:p14="http://schemas.microsoft.com/office/powerpoint/2010/main" val="1171870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cs typeface="Arial" charset="0"/>
              </a:rPr>
              <a:t>Streaming Live Media (1)</a:t>
            </a:r>
            <a:endParaRPr lang="en-US" dirty="0"/>
          </a:p>
        </p:txBody>
      </p:sp>
      <p:sp>
        <p:nvSpPr>
          <p:cNvPr id="3" name="Footer Placeholder 2"/>
          <p:cNvSpPr>
            <a:spLocks noGrp="1"/>
          </p:cNvSpPr>
          <p:nvPr>
            <p:ph type="ftr" sz="quarter" idx="10"/>
          </p:nvPr>
        </p:nvSpPr>
        <p:spPr/>
        <p:txBody>
          <a:bodyPr/>
          <a:lstStyle/>
          <a:p>
            <a:pPr>
              <a:defRPr/>
            </a:pPr>
            <a:r>
              <a:rPr lang="en-US" smtClean="0"/>
              <a:t>CN5E by Tanenbaum &amp; Wetherall, © Pearson Education-Prentice Hall and D. Wetherall, 2011</a:t>
            </a:r>
            <a:endParaRPr lang="en-US" i="0" dirty="0"/>
          </a:p>
        </p:txBody>
      </p:sp>
      <p:sp>
        <p:nvSpPr>
          <p:cNvPr id="4" name="Content Placeholder 3"/>
          <p:cNvSpPr>
            <a:spLocks noGrp="1"/>
          </p:cNvSpPr>
          <p:nvPr>
            <p:ph idx="1"/>
          </p:nvPr>
        </p:nvSpPr>
        <p:spPr/>
        <p:txBody>
          <a:bodyPr/>
          <a:lstStyle/>
          <a:p>
            <a:r>
              <a:rPr lang="en-US" dirty="0" smtClean="0"/>
              <a:t>Streaming live media is similar to the stored case plus: </a:t>
            </a:r>
          </a:p>
          <a:p>
            <a:pPr lvl="1"/>
            <a:r>
              <a:rPr lang="en-US" dirty="0" smtClean="0"/>
              <a:t>Can’t stream faster than “live rate” to get ahead</a:t>
            </a:r>
          </a:p>
          <a:p>
            <a:pPr lvl="2"/>
            <a:r>
              <a:rPr lang="en-US" dirty="0" smtClean="0"/>
              <a:t>Usually need larger buffer to absorb jitter</a:t>
            </a:r>
          </a:p>
          <a:p>
            <a:pPr lvl="1"/>
            <a:r>
              <a:rPr lang="en-US" dirty="0" smtClean="0"/>
              <a:t>Often have many users viewing at the same time</a:t>
            </a:r>
          </a:p>
          <a:p>
            <a:pPr lvl="2"/>
            <a:r>
              <a:rPr lang="en-US" dirty="0" smtClean="0"/>
              <a:t>UDP with multicast greatly improves efficiency. It is rarely available, so many TCP connections are used.</a:t>
            </a:r>
          </a:p>
          <a:p>
            <a:pPr lvl="2"/>
            <a:r>
              <a:rPr lang="en-US" dirty="0" smtClean="0"/>
              <a:t>For very many users, content distribution is used [later] </a:t>
            </a:r>
          </a:p>
          <a:p>
            <a:endParaRPr lang="en-US" dirty="0"/>
          </a:p>
        </p:txBody>
      </p:sp>
    </p:spTree>
    <p:extLst>
      <p:ext uri="{BB962C8B-B14F-4D97-AF65-F5344CB8AC3E}">
        <p14:creationId xmlns:p14="http://schemas.microsoft.com/office/powerpoint/2010/main" val="3986496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dirty="0" smtClean="0"/>
              <a:t>Streaming Live Media (2)</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81923" name="Rectangle 3"/>
          <p:cNvSpPr>
            <a:spLocks noGrp="1" noChangeArrowheads="1"/>
          </p:cNvSpPr>
          <p:nvPr>
            <p:ph idx="1"/>
          </p:nvPr>
        </p:nvSpPr>
        <p:spPr>
          <a:xfrm>
            <a:off x="914399" y="1401163"/>
            <a:ext cx="7790214" cy="4600081"/>
          </a:xfrm>
        </p:spPr>
        <p:txBody>
          <a:bodyPr/>
          <a:lstStyle/>
          <a:p>
            <a:r>
              <a:rPr lang="en-US" dirty="0" smtClean="0"/>
              <a:t>With multicast streaming media, parity is effective</a:t>
            </a:r>
          </a:p>
          <a:p>
            <a:pPr lvl="1"/>
            <a:r>
              <a:rPr lang="en-US" dirty="0" smtClean="0"/>
              <a:t>Clients can each lose a different packet and recover</a:t>
            </a:r>
          </a:p>
        </p:txBody>
      </p:sp>
      <p:pic>
        <p:nvPicPr>
          <p:cNvPr id="81924" name="Picture 2"/>
          <p:cNvPicPr>
            <a:picLocks noChangeAspect="1" noChangeArrowheads="1"/>
          </p:cNvPicPr>
          <p:nvPr/>
        </p:nvPicPr>
        <p:blipFill>
          <a:blip r:embed="rId2" cstate="print"/>
          <a:srcRect/>
          <a:stretch>
            <a:fillRect/>
          </a:stretch>
        </p:blipFill>
        <p:spPr bwMode="auto">
          <a:xfrm>
            <a:off x="1345406" y="2444750"/>
            <a:ext cx="6472238" cy="3589370"/>
          </a:xfrm>
          <a:prstGeom prst="rect">
            <a:avLst/>
          </a:prstGeom>
          <a:noFill/>
          <a:ln w="9525">
            <a:noFill/>
            <a:miter lim="800000"/>
            <a:headEnd/>
            <a:tailEnd/>
          </a:ln>
        </p:spPr>
      </p:pic>
    </p:spTree>
    <p:extLst>
      <p:ext uri="{BB962C8B-B14F-4D97-AF65-F5344CB8AC3E}">
        <p14:creationId xmlns:p14="http://schemas.microsoft.com/office/powerpoint/2010/main" val="149109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smtClean="0"/>
              <a:t>Streaming Live Media (2)</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82947" name="Rectangle 3"/>
          <p:cNvSpPr>
            <a:spLocks noGrp="1" noChangeArrowheads="1"/>
          </p:cNvSpPr>
          <p:nvPr>
            <p:ph idx="1"/>
          </p:nvPr>
        </p:nvSpPr>
        <p:spPr/>
        <p:txBody>
          <a:bodyPr/>
          <a:lstStyle/>
          <a:p>
            <a:r>
              <a:rPr lang="en-US" dirty="0" smtClean="0"/>
              <a:t>Production side of a student radio station.</a:t>
            </a:r>
          </a:p>
        </p:txBody>
      </p:sp>
      <p:pic>
        <p:nvPicPr>
          <p:cNvPr id="82948" name="Picture 2"/>
          <p:cNvPicPr>
            <a:picLocks noChangeAspect="1" noChangeArrowheads="1"/>
          </p:cNvPicPr>
          <p:nvPr/>
        </p:nvPicPr>
        <p:blipFill>
          <a:blip r:embed="rId2" cstate="print"/>
          <a:srcRect/>
          <a:stretch>
            <a:fillRect/>
          </a:stretch>
        </p:blipFill>
        <p:spPr bwMode="auto">
          <a:xfrm>
            <a:off x="1404143" y="2566988"/>
            <a:ext cx="6335713" cy="2911464"/>
          </a:xfrm>
          <a:prstGeom prst="rect">
            <a:avLst/>
          </a:prstGeom>
          <a:noFill/>
          <a:ln w="9525">
            <a:noFill/>
            <a:miter lim="800000"/>
            <a:headEnd/>
            <a:tailEnd/>
          </a:ln>
        </p:spPr>
      </p:pic>
      <p:cxnSp>
        <p:nvCxnSpPr>
          <p:cNvPr id="10" name="Straight Connector 9"/>
          <p:cNvCxnSpPr/>
          <p:nvPr/>
        </p:nvCxnSpPr>
        <p:spPr bwMode="auto">
          <a:xfrm rot="5400000">
            <a:off x="4843463" y="4252912"/>
            <a:ext cx="2200275" cy="0"/>
          </a:xfrm>
          <a:prstGeom prst="line">
            <a:avLst/>
          </a:prstGeom>
          <a:solidFill>
            <a:schemeClr val="accent1"/>
          </a:solidFill>
          <a:ln w="19050" cap="flat" cmpd="sng" algn="ctr">
            <a:solidFill>
              <a:schemeClr val="accent3">
                <a:lumMod val="60000"/>
                <a:lumOff val="40000"/>
              </a:schemeClr>
            </a:solidFill>
            <a:prstDash val="lgDash"/>
            <a:round/>
            <a:headEnd type="none" w="med" len="med"/>
            <a:tailEnd type="none" w="med" len="med"/>
          </a:ln>
          <a:effectLst/>
        </p:spPr>
      </p:cxnSp>
      <p:sp>
        <p:nvSpPr>
          <p:cNvPr id="11" name="TextBox 10"/>
          <p:cNvSpPr txBox="1"/>
          <p:nvPr/>
        </p:nvSpPr>
        <p:spPr>
          <a:xfrm>
            <a:off x="6343650" y="3190875"/>
            <a:ext cx="1172116" cy="369332"/>
          </a:xfrm>
          <a:prstGeom prst="rect">
            <a:avLst/>
          </a:prstGeom>
          <a:noFill/>
        </p:spPr>
        <p:txBody>
          <a:bodyPr wrap="none" rtlCol="0">
            <a:spAutoFit/>
          </a:bodyPr>
          <a:lstStyle/>
          <a:p>
            <a:r>
              <a:rPr lang="en-US" dirty="0" smtClean="0"/>
              <a:t>As before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smtClean="0"/>
              <a:t>Streaming Audio and Video</a:t>
            </a:r>
          </a:p>
        </p:txBody>
      </p:sp>
      <p:sp>
        <p:nvSpPr>
          <p:cNvPr id="4" name="Footer Placeholder 3"/>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64515" name="Rectangle 3"/>
          <p:cNvSpPr>
            <a:spLocks noGrp="1" noChangeArrowheads="1"/>
          </p:cNvSpPr>
          <p:nvPr>
            <p:ph idx="1"/>
          </p:nvPr>
        </p:nvSpPr>
        <p:spPr/>
        <p:txBody>
          <a:bodyPr/>
          <a:lstStyle/>
          <a:p>
            <a:r>
              <a:rPr lang="en-US" dirty="0" smtClean="0"/>
              <a:t>Audio and video have become key types of traffic, e.g., voice over IP, and video streaming.</a:t>
            </a:r>
          </a:p>
          <a:p>
            <a:pPr lvl="3"/>
            <a:endParaRPr lang="en-US" dirty="0" smtClean="0"/>
          </a:p>
          <a:p>
            <a:pPr lvl="1"/>
            <a:r>
              <a:rPr lang="en-US" dirty="0" smtClean="0"/>
              <a:t>Digital audio </a:t>
            </a:r>
            <a:r>
              <a:rPr lang="en-US" dirty="0" smtClean="0">
                <a:solidFill>
                  <a:srgbClr val="0000FF"/>
                </a:solidFill>
              </a:rPr>
              <a:t>»</a:t>
            </a:r>
            <a:endParaRPr lang="en-US" dirty="0" smtClean="0"/>
          </a:p>
          <a:p>
            <a:pPr lvl="1"/>
            <a:r>
              <a:rPr lang="en-US" dirty="0" smtClean="0"/>
              <a:t>Digital video </a:t>
            </a:r>
            <a:r>
              <a:rPr lang="en-US" dirty="0" smtClean="0">
                <a:solidFill>
                  <a:srgbClr val="0000FF"/>
                </a:solidFill>
              </a:rPr>
              <a:t>»</a:t>
            </a:r>
            <a:endParaRPr lang="en-US" dirty="0" smtClean="0"/>
          </a:p>
          <a:p>
            <a:pPr lvl="1"/>
            <a:r>
              <a:rPr lang="en-US" dirty="0" smtClean="0"/>
              <a:t>Streaming stored media </a:t>
            </a:r>
            <a:r>
              <a:rPr lang="en-US" dirty="0" smtClean="0">
                <a:solidFill>
                  <a:srgbClr val="0000FF"/>
                </a:solidFill>
              </a:rPr>
              <a:t>»</a:t>
            </a:r>
            <a:endParaRPr lang="en-US" dirty="0" smtClean="0"/>
          </a:p>
          <a:p>
            <a:pPr lvl="1"/>
            <a:r>
              <a:rPr lang="en-US" dirty="0" smtClean="0"/>
              <a:t>Streaming live media </a:t>
            </a:r>
            <a:r>
              <a:rPr lang="en-US" dirty="0" smtClean="0">
                <a:solidFill>
                  <a:srgbClr val="0000FF"/>
                </a:solidFill>
              </a:rPr>
              <a:t>»</a:t>
            </a:r>
            <a:endParaRPr lang="en-US" dirty="0" smtClean="0"/>
          </a:p>
          <a:p>
            <a:pPr lvl="1"/>
            <a:r>
              <a:rPr lang="en-US" dirty="0" smtClean="0"/>
              <a:t>Real-time conferencing </a:t>
            </a:r>
            <a:r>
              <a:rPr lang="en-US" dirty="0" smtClean="0">
                <a:solidFill>
                  <a:srgbClr val="0000FF"/>
                </a:solidFill>
              </a:rPr>
              <a:t>»</a:t>
            </a:r>
            <a:endParaRPr lang="en-US" dirty="0" smtClean="0"/>
          </a:p>
        </p:txBody>
      </p:sp>
    </p:spTree>
    <p:extLst>
      <p:ext uri="{BB962C8B-B14F-4D97-AF65-F5344CB8AC3E}">
        <p14:creationId xmlns:p14="http://schemas.microsoft.com/office/powerpoint/2010/main" val="4094397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smtClean="0"/>
              <a:t>Digital Audio (1)</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8195" name="Rectangle 3"/>
          <p:cNvSpPr>
            <a:spLocks noGrp="1" noChangeArrowheads="1"/>
          </p:cNvSpPr>
          <p:nvPr>
            <p:ph idx="1"/>
          </p:nvPr>
        </p:nvSpPr>
        <p:spPr>
          <a:xfrm>
            <a:off x="914399" y="1211333"/>
            <a:ext cx="7790214" cy="4600081"/>
          </a:xfrm>
        </p:spPr>
        <p:txBody>
          <a:bodyPr/>
          <a:lstStyle/>
          <a:p>
            <a:r>
              <a:rPr lang="en-US" dirty="0" smtClean="0"/>
              <a:t>ADC (Analog-to-Digital Converter) produces digital audio from a microphone</a:t>
            </a:r>
          </a:p>
          <a:p>
            <a:pPr lvl="1"/>
            <a:r>
              <a:rPr lang="en-US" dirty="0" smtClean="0"/>
              <a:t>Telephone: 8000 8-bit samples/second (64 Kbps); computer audio is usually better quality (e.g., 16 bit)</a:t>
            </a:r>
          </a:p>
        </p:txBody>
      </p:sp>
      <p:grpSp>
        <p:nvGrpSpPr>
          <p:cNvPr id="16" name="Group 15"/>
          <p:cNvGrpSpPr/>
          <p:nvPr/>
        </p:nvGrpSpPr>
        <p:grpSpPr>
          <a:xfrm>
            <a:off x="1414299" y="3048000"/>
            <a:ext cx="6404741" cy="2753707"/>
            <a:chOff x="1414299" y="2925981"/>
            <a:chExt cx="6404741" cy="2875726"/>
          </a:xfrm>
        </p:grpSpPr>
        <p:pic>
          <p:nvPicPr>
            <p:cNvPr id="65540" name="Picture 2"/>
            <p:cNvPicPr>
              <a:picLocks noChangeAspect="1" noChangeArrowheads="1"/>
            </p:cNvPicPr>
            <p:nvPr/>
          </p:nvPicPr>
          <p:blipFill>
            <a:blip r:embed="rId2" cstate="print"/>
            <a:srcRect r="62420" b="2645"/>
            <a:stretch>
              <a:fillRect/>
            </a:stretch>
          </p:blipFill>
          <p:spPr bwMode="auto">
            <a:xfrm>
              <a:off x="1414299" y="2933861"/>
              <a:ext cx="3021067" cy="2846825"/>
            </a:xfrm>
            <a:prstGeom prst="rect">
              <a:avLst/>
            </a:prstGeom>
            <a:noFill/>
            <a:ln w="9525">
              <a:noFill/>
              <a:miter lim="800000"/>
              <a:headEnd/>
              <a:tailEnd/>
            </a:ln>
          </p:spPr>
        </p:pic>
        <p:pic>
          <p:nvPicPr>
            <p:cNvPr id="9" name="Picture 2"/>
            <p:cNvPicPr>
              <a:picLocks noChangeAspect="1" noChangeArrowheads="1"/>
            </p:cNvPicPr>
            <p:nvPr/>
          </p:nvPicPr>
          <p:blipFill>
            <a:blip r:embed="rId2" cstate="print"/>
            <a:srcRect l="69415" b="10732"/>
            <a:stretch>
              <a:fillRect/>
            </a:stretch>
          </p:blipFill>
          <p:spPr bwMode="auto">
            <a:xfrm>
              <a:off x="5360276" y="2925981"/>
              <a:ext cx="2458764" cy="2610342"/>
            </a:xfrm>
            <a:prstGeom prst="rect">
              <a:avLst/>
            </a:prstGeom>
            <a:noFill/>
            <a:ln w="9525">
              <a:noFill/>
              <a:miter lim="800000"/>
              <a:headEnd/>
              <a:tailEnd/>
            </a:ln>
          </p:spPr>
        </p:pic>
        <p:sp>
          <p:nvSpPr>
            <p:cNvPr id="10" name="Rectangle 9"/>
            <p:cNvSpPr/>
            <p:nvPr/>
          </p:nvSpPr>
          <p:spPr bwMode="auto">
            <a:xfrm>
              <a:off x="2816773" y="5465376"/>
              <a:ext cx="525517" cy="33633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cxnSp>
        <p:nvCxnSpPr>
          <p:cNvPr id="13" name="Straight Arrow Connector 12"/>
          <p:cNvCxnSpPr/>
          <p:nvPr/>
        </p:nvCxnSpPr>
        <p:spPr bwMode="auto">
          <a:xfrm>
            <a:off x="4572000" y="4430107"/>
            <a:ext cx="641131" cy="1588"/>
          </a:xfrm>
          <a:prstGeom prst="straightConnector1">
            <a:avLst/>
          </a:prstGeom>
          <a:solidFill>
            <a:schemeClr val="accent1"/>
          </a:solidFill>
          <a:ln w="19050" cap="flat" cmpd="sng" algn="ctr">
            <a:solidFill>
              <a:srgbClr val="FF2BD8"/>
            </a:solidFill>
            <a:prstDash val="solid"/>
            <a:round/>
            <a:headEnd type="none" w="med" len="med"/>
            <a:tailEnd type="arrow"/>
          </a:ln>
          <a:effectLst/>
        </p:spPr>
      </p:cxnSp>
      <p:sp>
        <p:nvSpPr>
          <p:cNvPr id="14" name="TextBox 13"/>
          <p:cNvSpPr txBox="1"/>
          <p:nvPr/>
        </p:nvSpPr>
        <p:spPr>
          <a:xfrm>
            <a:off x="2102063" y="5580997"/>
            <a:ext cx="2044149" cy="646331"/>
          </a:xfrm>
          <a:prstGeom prst="rect">
            <a:avLst/>
          </a:prstGeom>
          <a:noFill/>
        </p:spPr>
        <p:txBody>
          <a:bodyPr wrap="none" rtlCol="0">
            <a:spAutoFit/>
          </a:bodyPr>
          <a:lstStyle/>
          <a:p>
            <a:pPr algn="ctr"/>
            <a:r>
              <a:rPr lang="en-US" dirty="0" smtClean="0">
                <a:solidFill>
                  <a:srgbClr val="FF2BD8"/>
                </a:solidFill>
              </a:rPr>
              <a:t>Continuous audio </a:t>
            </a:r>
          </a:p>
          <a:p>
            <a:pPr algn="ctr"/>
            <a:r>
              <a:rPr lang="en-US" dirty="0" smtClean="0">
                <a:solidFill>
                  <a:srgbClr val="FF2BD8"/>
                </a:solidFill>
              </a:rPr>
              <a:t>(sine wave)</a:t>
            </a:r>
            <a:endParaRPr lang="en-US" dirty="0">
              <a:solidFill>
                <a:srgbClr val="FF2BD8"/>
              </a:solidFill>
            </a:endParaRPr>
          </a:p>
        </p:txBody>
      </p:sp>
      <p:sp>
        <p:nvSpPr>
          <p:cNvPr id="15" name="TextBox 14"/>
          <p:cNvSpPr txBox="1"/>
          <p:nvPr/>
        </p:nvSpPr>
        <p:spPr>
          <a:xfrm>
            <a:off x="5176354" y="5565232"/>
            <a:ext cx="2979654" cy="646331"/>
          </a:xfrm>
          <a:prstGeom prst="rect">
            <a:avLst/>
          </a:prstGeom>
          <a:noFill/>
        </p:spPr>
        <p:txBody>
          <a:bodyPr wrap="square" rtlCol="0">
            <a:spAutoFit/>
          </a:bodyPr>
          <a:lstStyle/>
          <a:p>
            <a:pPr algn="ctr"/>
            <a:r>
              <a:rPr lang="en-US" dirty="0" smtClean="0">
                <a:solidFill>
                  <a:srgbClr val="FF2BD8"/>
                </a:solidFill>
              </a:rPr>
              <a:t>Digital audio</a:t>
            </a:r>
          </a:p>
          <a:p>
            <a:pPr algn="ctr"/>
            <a:r>
              <a:rPr lang="en-US" dirty="0" smtClean="0">
                <a:solidFill>
                  <a:srgbClr val="FF2BD8"/>
                </a:solidFill>
              </a:rPr>
              <a:t>(sampled, 4-bit quantized)</a:t>
            </a:r>
            <a:endParaRPr lang="en-US" dirty="0">
              <a:solidFill>
                <a:srgbClr val="FF2BD8"/>
              </a:solidFill>
            </a:endParaRPr>
          </a:p>
        </p:txBody>
      </p:sp>
      <p:sp>
        <p:nvSpPr>
          <p:cNvPr id="17" name="TextBox 16"/>
          <p:cNvSpPr txBox="1"/>
          <p:nvPr/>
        </p:nvSpPr>
        <p:spPr>
          <a:xfrm>
            <a:off x="4540470" y="4062251"/>
            <a:ext cx="671979" cy="369332"/>
          </a:xfrm>
          <a:prstGeom prst="rect">
            <a:avLst/>
          </a:prstGeom>
          <a:noFill/>
        </p:spPr>
        <p:txBody>
          <a:bodyPr wrap="none" rtlCol="0">
            <a:spAutoFit/>
          </a:bodyPr>
          <a:lstStyle/>
          <a:p>
            <a:pPr algn="ctr"/>
            <a:r>
              <a:rPr lang="en-US" dirty="0" smtClean="0"/>
              <a:t>ADC</a:t>
            </a:r>
            <a:endParaRPr lang="en-US" dirty="0"/>
          </a:p>
        </p:txBody>
      </p:sp>
    </p:spTree>
    <p:extLst>
      <p:ext uri="{BB962C8B-B14F-4D97-AF65-F5344CB8AC3E}">
        <p14:creationId xmlns:p14="http://schemas.microsoft.com/office/powerpoint/2010/main" val="3538678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smtClean="0"/>
              <a:t>Digital Audio (2)</a:t>
            </a:r>
          </a:p>
        </p:txBody>
      </p:sp>
      <p:sp>
        <p:nvSpPr>
          <p:cNvPr id="5" name="Footer Placeholder 4"/>
          <p:cNvSpPr>
            <a:spLocks noGrp="1"/>
          </p:cNvSpPr>
          <p:nvPr>
            <p:ph type="ftr" sz="quarter" idx="10"/>
          </p:nvPr>
        </p:nvSpPr>
        <p:spPr/>
        <p:txBody>
          <a:bodyPr/>
          <a:lstStyle/>
          <a:p>
            <a:r>
              <a:rPr lang="en-US" smtClean="0"/>
              <a:t>CN5E by Tanenbaum &amp; Wetherall, © Pearson Education-Prentice Hall and D. Wetherall, 2011</a:t>
            </a:r>
            <a:endParaRPr lang="en-US" dirty="0"/>
          </a:p>
        </p:txBody>
      </p:sp>
      <p:sp>
        <p:nvSpPr>
          <p:cNvPr id="8195" name="Rectangle 3"/>
          <p:cNvSpPr>
            <a:spLocks noGrp="1" noChangeArrowheads="1"/>
          </p:cNvSpPr>
          <p:nvPr>
            <p:ph idx="1"/>
          </p:nvPr>
        </p:nvSpPr>
        <p:spPr>
          <a:xfrm>
            <a:off x="914399" y="1347963"/>
            <a:ext cx="7790214" cy="4600081"/>
          </a:xfrm>
        </p:spPr>
        <p:txBody>
          <a:bodyPr/>
          <a:lstStyle/>
          <a:p>
            <a:r>
              <a:rPr lang="en-US" dirty="0" smtClean="0"/>
              <a:t>Digital audio is typically compressed before it is sent</a:t>
            </a:r>
          </a:p>
          <a:p>
            <a:pPr lvl="1"/>
            <a:r>
              <a:rPr lang="en-US" dirty="0" smtClean="0"/>
              <a:t>Lossy encoders (like AAC) exploit human perception</a:t>
            </a:r>
          </a:p>
          <a:p>
            <a:pPr lvl="1"/>
            <a:r>
              <a:rPr lang="en-US" dirty="0" smtClean="0"/>
              <a:t>Large compression ratios (can be &gt;10X)</a:t>
            </a:r>
          </a:p>
          <a:p>
            <a:endParaRPr lang="en-US" dirty="0" smtClean="0"/>
          </a:p>
        </p:txBody>
      </p:sp>
      <p:pic>
        <p:nvPicPr>
          <p:cNvPr id="66564" name="Picture 2"/>
          <p:cNvPicPr>
            <a:picLocks noChangeAspect="1" noChangeArrowheads="1"/>
          </p:cNvPicPr>
          <p:nvPr/>
        </p:nvPicPr>
        <p:blipFill>
          <a:blip r:embed="rId2" cstate="print"/>
          <a:srcRect b="11124"/>
          <a:stretch>
            <a:fillRect/>
          </a:stretch>
        </p:blipFill>
        <p:spPr bwMode="auto">
          <a:xfrm>
            <a:off x="347663" y="2900878"/>
            <a:ext cx="8420100" cy="2480386"/>
          </a:xfrm>
          <a:prstGeom prst="rect">
            <a:avLst/>
          </a:prstGeom>
          <a:noFill/>
          <a:ln w="9525">
            <a:noFill/>
            <a:miter lim="800000"/>
            <a:headEnd/>
            <a:tailEnd/>
          </a:ln>
        </p:spPr>
      </p:pic>
      <p:sp>
        <p:nvSpPr>
          <p:cNvPr id="6" name="TextBox 5"/>
          <p:cNvSpPr txBox="1"/>
          <p:nvPr/>
        </p:nvSpPr>
        <p:spPr>
          <a:xfrm>
            <a:off x="1371360" y="5412798"/>
            <a:ext cx="2706653" cy="646331"/>
          </a:xfrm>
          <a:prstGeom prst="rect">
            <a:avLst/>
          </a:prstGeom>
          <a:noFill/>
        </p:spPr>
        <p:txBody>
          <a:bodyPr wrap="square" rtlCol="0">
            <a:spAutoFit/>
          </a:bodyPr>
          <a:lstStyle/>
          <a:p>
            <a:pPr algn="ctr"/>
            <a:r>
              <a:rPr lang="en-US" dirty="0" smtClean="0">
                <a:solidFill>
                  <a:srgbClr val="FF2BD8"/>
                </a:solidFill>
              </a:rPr>
              <a:t>Sensitivity of the ear varies with frequency</a:t>
            </a:r>
            <a:endParaRPr lang="en-US" dirty="0">
              <a:solidFill>
                <a:srgbClr val="FF2BD8"/>
              </a:solidFill>
            </a:endParaRPr>
          </a:p>
        </p:txBody>
      </p:sp>
      <p:sp>
        <p:nvSpPr>
          <p:cNvPr id="7" name="TextBox 6"/>
          <p:cNvSpPr txBox="1"/>
          <p:nvPr/>
        </p:nvSpPr>
        <p:spPr>
          <a:xfrm>
            <a:off x="5254936" y="5418054"/>
            <a:ext cx="2706653" cy="646331"/>
          </a:xfrm>
          <a:prstGeom prst="rect">
            <a:avLst/>
          </a:prstGeom>
          <a:noFill/>
        </p:spPr>
        <p:txBody>
          <a:bodyPr wrap="square" rtlCol="0">
            <a:spAutoFit/>
          </a:bodyPr>
          <a:lstStyle/>
          <a:p>
            <a:pPr algn="ctr"/>
            <a:r>
              <a:rPr lang="en-US" dirty="0" smtClean="0">
                <a:solidFill>
                  <a:srgbClr val="FF2BD8"/>
                </a:solidFill>
              </a:rPr>
              <a:t>A loud tone can mask nearby tones</a:t>
            </a:r>
            <a:endParaRPr lang="en-US" dirty="0">
              <a:solidFill>
                <a:srgbClr val="FF2BD8"/>
              </a:solidFill>
            </a:endParaRPr>
          </a:p>
        </p:txBody>
      </p:sp>
    </p:spTree>
    <p:extLst>
      <p:ext uri="{BB962C8B-B14F-4D97-AF65-F5344CB8AC3E}">
        <p14:creationId xmlns:p14="http://schemas.microsoft.com/office/powerpoint/2010/main" val="2967786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Video (1)</a:t>
            </a:r>
            <a:endParaRPr lang="en-US" dirty="0"/>
          </a:p>
        </p:txBody>
      </p:sp>
      <p:sp>
        <p:nvSpPr>
          <p:cNvPr id="3" name="Footer Placeholder 2"/>
          <p:cNvSpPr>
            <a:spLocks noGrp="1"/>
          </p:cNvSpPr>
          <p:nvPr>
            <p:ph type="ftr" sz="quarter" idx="10"/>
          </p:nvPr>
        </p:nvSpPr>
        <p:spPr/>
        <p:txBody>
          <a:bodyPr/>
          <a:lstStyle/>
          <a:p>
            <a:pPr>
              <a:defRPr/>
            </a:pPr>
            <a:r>
              <a:rPr lang="en-US" smtClean="0"/>
              <a:t>CN5E by Tanenbaum &amp; Wetherall, © Pearson Education-Prentice Hall and D. Wetherall, 2011</a:t>
            </a:r>
            <a:endParaRPr lang="en-US" i="0" dirty="0"/>
          </a:p>
        </p:txBody>
      </p:sp>
      <p:sp>
        <p:nvSpPr>
          <p:cNvPr id="4" name="Content Placeholder 3"/>
          <p:cNvSpPr>
            <a:spLocks noGrp="1"/>
          </p:cNvSpPr>
          <p:nvPr>
            <p:ph idx="1"/>
          </p:nvPr>
        </p:nvSpPr>
        <p:spPr/>
        <p:txBody>
          <a:bodyPr/>
          <a:lstStyle/>
          <a:p>
            <a:r>
              <a:rPr lang="en-US" dirty="0" smtClean="0"/>
              <a:t>Video is digitized as pixels (sampled, quantized)</a:t>
            </a:r>
          </a:p>
          <a:p>
            <a:pPr lvl="1"/>
            <a:r>
              <a:rPr lang="en-US" dirty="0" smtClean="0"/>
              <a:t>TV quality: 640x480 pixels, 24-bit color, 30 times/sec</a:t>
            </a:r>
          </a:p>
          <a:p>
            <a:r>
              <a:rPr lang="en-US" dirty="0" smtClean="0"/>
              <a:t>Video is sent compressed due to its large bandwidth</a:t>
            </a:r>
          </a:p>
          <a:p>
            <a:pPr lvl="1"/>
            <a:r>
              <a:rPr lang="en-US" dirty="0" smtClean="0"/>
              <a:t>Lossy compression exploits human perception</a:t>
            </a:r>
          </a:p>
          <a:p>
            <a:pPr lvl="2"/>
            <a:r>
              <a:rPr lang="en-US" dirty="0" smtClean="0"/>
              <a:t>E.g., JPEG for still images, MPEG, H.264 for video</a:t>
            </a:r>
          </a:p>
          <a:p>
            <a:pPr lvl="1"/>
            <a:r>
              <a:rPr lang="en-US" dirty="0" smtClean="0"/>
              <a:t>Large compression ratios (often 50X for video)</a:t>
            </a:r>
          </a:p>
          <a:p>
            <a:pPr lvl="1"/>
            <a:r>
              <a:rPr lang="en-US" dirty="0" smtClean="0"/>
              <a:t>Video is normally &gt; 1 Mbps, versus &gt;10 kbps for speech and &gt;100 kbps for music </a:t>
            </a:r>
          </a:p>
        </p:txBody>
      </p:sp>
    </p:spTree>
    <p:extLst>
      <p:ext uri="{BB962C8B-B14F-4D97-AF65-F5344CB8AC3E}">
        <p14:creationId xmlns:p14="http://schemas.microsoft.com/office/powerpoint/2010/main" val="2284674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Tannenbaum">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Tannenbaum">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Tannenbau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nnenbau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nnenbau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nnenbau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nnenbau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nnenbau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nnenbau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57139</TotalTime>
  <Words>8186</Words>
  <Application>Microsoft Office PowerPoint</Application>
  <PresentationFormat>On-screen Show (4:3)</PresentationFormat>
  <Paragraphs>1050</Paragraphs>
  <Slides>143</Slides>
  <Notes>8</Notes>
  <HiddenSlides>56</HiddenSlides>
  <MMClips>0</MMClips>
  <ScaleCrop>false</ScaleCrop>
  <HeadingPairs>
    <vt:vector size="4" baseType="variant">
      <vt:variant>
        <vt:lpstr>Theme</vt:lpstr>
      </vt:variant>
      <vt:variant>
        <vt:i4>1</vt:i4>
      </vt:variant>
      <vt:variant>
        <vt:lpstr>Slide Titles</vt:lpstr>
      </vt:variant>
      <vt:variant>
        <vt:i4>143</vt:i4>
      </vt:variant>
    </vt:vector>
  </HeadingPairs>
  <TitlesOfParts>
    <vt:vector size="144" baseType="lpstr">
      <vt:lpstr>Tannenbaum</vt:lpstr>
      <vt:lpstr>Application Layer Chapter 7</vt:lpstr>
      <vt:lpstr>The Application Layer</vt:lpstr>
      <vt:lpstr>Evolution of Internet Applications</vt:lpstr>
      <vt:lpstr>Evolution of Internet Applications (2)</vt:lpstr>
      <vt:lpstr>DNS – Domain Name System</vt:lpstr>
      <vt:lpstr>Before the DNS – HOSTS.TXT</vt:lpstr>
      <vt:lpstr>The DNS Name Space (1)</vt:lpstr>
      <vt:lpstr>DNS – The Domain Name System</vt:lpstr>
      <vt:lpstr>TLDs (Top-Level Domains)</vt:lpstr>
      <vt:lpstr>The DNS Name Space (2)</vt:lpstr>
      <vt:lpstr>Domain Resource Records (1)</vt:lpstr>
      <vt:lpstr>Domain Resource Records (2)</vt:lpstr>
      <vt:lpstr>Name Servers (1)</vt:lpstr>
      <vt:lpstr>DNS – The Domain Name System</vt:lpstr>
      <vt:lpstr>Name Servers (2)</vt:lpstr>
      <vt:lpstr>Name Servers (3)</vt:lpstr>
      <vt:lpstr>Attack on Twitter Through DNS</vt:lpstr>
      <vt:lpstr>Electronic Mail</vt:lpstr>
      <vt:lpstr>Architecture and Services (1)</vt:lpstr>
      <vt:lpstr>Architecture and Services (2)</vt:lpstr>
      <vt:lpstr>The User Agent</vt:lpstr>
      <vt:lpstr>Spam</vt:lpstr>
      <vt:lpstr>Spam</vt:lpstr>
      <vt:lpstr>Spam</vt:lpstr>
      <vt:lpstr>Message Formats (1)</vt:lpstr>
      <vt:lpstr>Message Formats (2)</vt:lpstr>
      <vt:lpstr>Message Formats (3)</vt:lpstr>
      <vt:lpstr>Message Formats (4)</vt:lpstr>
      <vt:lpstr>Message Formats (5)</vt:lpstr>
      <vt:lpstr>Message Transfer (1)</vt:lpstr>
      <vt:lpstr>Message Transfer (2)</vt:lpstr>
      <vt:lpstr>Message Transfer (3)</vt:lpstr>
      <vt:lpstr>Final Delivery (1)</vt:lpstr>
      <vt:lpstr>Webmail</vt:lpstr>
      <vt:lpstr>The World Wide Web</vt:lpstr>
      <vt:lpstr>Evolution of the Web</vt:lpstr>
      <vt:lpstr>Evolution of the Web (2)</vt:lpstr>
      <vt:lpstr>Architectural Overview (1)</vt:lpstr>
      <vt:lpstr>Architectural Overview (2)</vt:lpstr>
      <vt:lpstr>Architectural Overview (3)</vt:lpstr>
      <vt:lpstr>Architectural Overview (4)</vt:lpstr>
      <vt:lpstr>Architectural Overview (5)</vt:lpstr>
      <vt:lpstr>Architectural Overview (6)</vt:lpstr>
      <vt:lpstr>Architectural Overview (7)</vt:lpstr>
      <vt:lpstr>Static Web Pages (1)</vt:lpstr>
      <vt:lpstr>Static Web Pages (2)</vt:lpstr>
      <vt:lpstr>Static Web Pages (3)</vt:lpstr>
      <vt:lpstr>Static Web Pages (5)</vt:lpstr>
      <vt:lpstr>Static Web Pages (4)</vt:lpstr>
      <vt:lpstr>Static Web Pages (4)</vt:lpstr>
      <vt:lpstr>Forms</vt:lpstr>
      <vt:lpstr>Cascading Style Sheets (CSS)</vt:lpstr>
      <vt:lpstr>Dynamic Pages &amp; Web Applications (1)</vt:lpstr>
      <vt:lpstr>Dynamic Pages &amp; Web Applications (2)</vt:lpstr>
      <vt:lpstr>Dynamic Pages &amp; Web Applications (3)</vt:lpstr>
      <vt:lpstr>Dynamic Pages &amp; Web Applications (4)</vt:lpstr>
      <vt:lpstr>Dynamic Pages &amp; Web Applications (5)</vt:lpstr>
      <vt:lpstr>Dynamic Pages &amp; Web Applications (6)</vt:lpstr>
      <vt:lpstr>Dynamic Pages &amp; Web Applications (7)</vt:lpstr>
      <vt:lpstr>Web Service Invoked by RPC</vt:lpstr>
      <vt:lpstr>Dynamic Pages &amp; Web Applications (8)</vt:lpstr>
      <vt:lpstr>Evolution of HTTP</vt:lpstr>
      <vt:lpstr>HTTP (1)</vt:lpstr>
      <vt:lpstr>HTTP (2)</vt:lpstr>
      <vt:lpstr>HTTP (3)</vt:lpstr>
      <vt:lpstr>HTTP (4)</vt:lpstr>
      <vt:lpstr>HTTP (5)</vt:lpstr>
      <vt:lpstr>HTTP (6)</vt:lpstr>
      <vt:lpstr>The Mobile Web</vt:lpstr>
      <vt:lpstr>Web Search</vt:lpstr>
      <vt:lpstr>Streaming Audio and Video</vt:lpstr>
      <vt:lpstr>Digital Audio (1)</vt:lpstr>
      <vt:lpstr>Digital Audio (2)</vt:lpstr>
      <vt:lpstr>Digital Video (1)</vt:lpstr>
      <vt:lpstr>Digital Video (2)</vt:lpstr>
      <vt:lpstr>Digital Video (3)</vt:lpstr>
      <vt:lpstr>Digital Video (4)</vt:lpstr>
      <vt:lpstr>Digital Video (5)</vt:lpstr>
      <vt:lpstr>Digital Video (6)</vt:lpstr>
      <vt:lpstr>Digital Video (7)</vt:lpstr>
      <vt:lpstr>Streaming Stored Media (1)</vt:lpstr>
      <vt:lpstr>Streaming Stored Media (2)</vt:lpstr>
      <vt:lpstr>Streaming Stored Media (3)</vt:lpstr>
      <vt:lpstr>Streaming Stored Media (4)</vt:lpstr>
      <vt:lpstr>Streaming Stored Media (5)</vt:lpstr>
      <vt:lpstr>Streaming Stored Media (6)</vt:lpstr>
      <vt:lpstr>Streaming Stored Media (7)</vt:lpstr>
      <vt:lpstr>Streaming Live Media (1)</vt:lpstr>
      <vt:lpstr>Streaming Live Media (2)</vt:lpstr>
      <vt:lpstr>Streaming Stored Media (5)</vt:lpstr>
      <vt:lpstr>Streaming Stored Media (6)</vt:lpstr>
      <vt:lpstr>Streaming Stored Media (7)</vt:lpstr>
      <vt:lpstr>Streaming Live Media (1)</vt:lpstr>
      <vt:lpstr>Streaming Live Media (2)</vt:lpstr>
      <vt:lpstr>Streaming Live Media (2)</vt:lpstr>
      <vt:lpstr>Streaming Audio and Video</vt:lpstr>
      <vt:lpstr>Digital Audio (1)</vt:lpstr>
      <vt:lpstr>Digital Audio (2)</vt:lpstr>
      <vt:lpstr>Digital Video (1)</vt:lpstr>
      <vt:lpstr>Digital Video (2)</vt:lpstr>
      <vt:lpstr>Digital Video (3)</vt:lpstr>
      <vt:lpstr>Digital Video (4)</vt:lpstr>
      <vt:lpstr>Digital Video (5)</vt:lpstr>
      <vt:lpstr>Digital Video (6)</vt:lpstr>
      <vt:lpstr>Digital Video (7)</vt:lpstr>
      <vt:lpstr>Streaming Stored Media (1)</vt:lpstr>
      <vt:lpstr>Streaming Stored Media (2)</vt:lpstr>
      <vt:lpstr>Streaming Stored Media (3)</vt:lpstr>
      <vt:lpstr>Streaming Stored Media (4)</vt:lpstr>
      <vt:lpstr>Streaming Stored Media (5)</vt:lpstr>
      <vt:lpstr>Streaming Stored Media (6)</vt:lpstr>
      <vt:lpstr>Streaming Stored Media (7)</vt:lpstr>
      <vt:lpstr>Streaming Live Media (1)</vt:lpstr>
      <vt:lpstr>Streaming Live Media (2)</vt:lpstr>
      <vt:lpstr>Streaming Live Media (2)</vt:lpstr>
      <vt:lpstr>Real-Time Conferencing (1)</vt:lpstr>
      <vt:lpstr>Real-Time Conferencing (2)</vt:lpstr>
      <vt:lpstr>Real-Time Conferencing (3)</vt:lpstr>
      <vt:lpstr>Real-Time Conferencing (4)</vt:lpstr>
      <vt:lpstr>Real-Time Conferencing (5)</vt:lpstr>
      <vt:lpstr>Real-Time Conferencing (6)</vt:lpstr>
      <vt:lpstr>Real-Time Conferencing (7)</vt:lpstr>
      <vt:lpstr>Content Delivery</vt:lpstr>
      <vt:lpstr>Content and Internet Traffic</vt:lpstr>
      <vt:lpstr>Server Farms and Web Proxies (1)</vt:lpstr>
      <vt:lpstr>Load Balancing</vt:lpstr>
      <vt:lpstr>Server Farms and Web Proxies (2)</vt:lpstr>
      <vt:lpstr>CDNs – Content Delivery Networks (1)</vt:lpstr>
      <vt:lpstr>Content Delivery Networks</vt:lpstr>
      <vt:lpstr>Content Delivery Networks (2)</vt:lpstr>
      <vt:lpstr>Content Delivery Networks (3)</vt:lpstr>
      <vt:lpstr>Content Delivery Networks</vt:lpstr>
      <vt:lpstr>Content Delivery Networks</vt:lpstr>
      <vt:lpstr>Content Delivery Networks</vt:lpstr>
      <vt:lpstr>Content Delivery Networks</vt:lpstr>
      <vt:lpstr>Content Delivery Networks - DNS Redirection</vt:lpstr>
      <vt:lpstr>Content Delivery Networks - DNS Redirection</vt:lpstr>
      <vt:lpstr>Videos</vt:lpstr>
      <vt:lpstr>Peer-to-Peer Networks (1)</vt:lpstr>
      <vt:lpstr>Peer-to-Peer Networks (2)</vt:lpstr>
      <vt:lpstr>Peer-to-Peer Networks (3)</vt:lpstr>
      <vt:lpstr>Peer-to-Peer Networks (3)</vt:lpstr>
      <vt:lpstr>End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Steve_2</dc:creator>
  <cp:lastModifiedBy>Stanley</cp:lastModifiedBy>
  <cp:revision>873</cp:revision>
  <dcterms:created xsi:type="dcterms:W3CDTF">2010-05-03T15:18:06Z</dcterms:created>
  <dcterms:modified xsi:type="dcterms:W3CDTF">2015-05-01T03:48:31Z</dcterms:modified>
</cp:coreProperties>
</file>